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notesSlides/notesSlide1.xml" ContentType="application/vnd.openxmlformats-officedocument.presentationml.notesSl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notesMasterIdLst>
    <p:notesMasterId r:id="rId14"/>
  </p:notesMasterIdLst>
  <p:handoutMasterIdLst>
    <p:handoutMasterId r:id="rId15"/>
  </p:handoutMasterIdLst>
  <p:sldIdLst>
    <p:sldId id="290" r:id="rId2"/>
    <p:sldId id="285" r:id="rId3"/>
    <p:sldId id="370" r:id="rId4"/>
    <p:sldId id="371" r:id="rId5"/>
    <p:sldId id="362" r:id="rId6"/>
    <p:sldId id="376" r:id="rId7"/>
    <p:sldId id="363" r:id="rId8"/>
    <p:sldId id="372" r:id="rId9"/>
    <p:sldId id="375" r:id="rId10"/>
    <p:sldId id="373" r:id="rId11"/>
    <p:sldId id="350" r:id="rId12"/>
    <p:sldId id="351" r:id="rId13"/>
  </p:sldIdLst>
  <p:sldSz cx="9144000" cy="6858000" type="screen4x3"/>
  <p:notesSz cx="6934200" cy="9220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881" autoAdjust="0"/>
  </p:normalViewPr>
  <p:slideViewPr>
    <p:cSldViewPr snapToGrid="0" snapToObjects="1">
      <p:cViewPr varScale="1">
        <p:scale>
          <a:sx n="122" d="100"/>
          <a:sy n="122" d="100"/>
        </p:scale>
        <p:origin x="128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3" d="100"/>
          <a:sy n="83" d="100"/>
        </p:scale>
        <p:origin x="-3150" y="-96"/>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0" tIns="46150" rIns="92300" bIns="46150" rtlCol="0"/>
          <a:lstStyle>
            <a:lvl1pPr algn="l">
              <a:defRPr sz="1200"/>
            </a:lvl1pPr>
          </a:lstStyle>
          <a:p>
            <a:endParaRPr lang="en-US" dirty="0"/>
          </a:p>
        </p:txBody>
      </p:sp>
      <p:sp>
        <p:nvSpPr>
          <p:cNvPr id="3" name="Date Placeholder 2"/>
          <p:cNvSpPr>
            <a:spLocks noGrp="1"/>
          </p:cNvSpPr>
          <p:nvPr>
            <p:ph type="dt" sz="quarter" idx="1"/>
          </p:nvPr>
        </p:nvSpPr>
        <p:spPr>
          <a:xfrm>
            <a:off x="3927776" y="0"/>
            <a:ext cx="3004820" cy="461010"/>
          </a:xfrm>
          <a:prstGeom prst="rect">
            <a:avLst/>
          </a:prstGeom>
        </p:spPr>
        <p:txBody>
          <a:bodyPr vert="horz" lIns="92300" tIns="46150" rIns="92300" bIns="46150" rtlCol="0"/>
          <a:lstStyle>
            <a:lvl1pPr algn="r">
              <a:defRPr sz="1200"/>
            </a:lvl1pPr>
          </a:lstStyle>
          <a:p>
            <a:fld id="{4B44715D-4C89-433B-9FB8-D7F72376F0F3}" type="datetimeFigureOut">
              <a:rPr lang="en-US" smtClean="0"/>
              <a:pPr/>
              <a:t>7/29/2016</a:t>
            </a:fld>
            <a:endParaRPr lang="en-US" dirty="0"/>
          </a:p>
        </p:txBody>
      </p:sp>
      <p:sp>
        <p:nvSpPr>
          <p:cNvPr id="4" name="Footer Placeholder 3"/>
          <p:cNvSpPr>
            <a:spLocks noGrp="1"/>
          </p:cNvSpPr>
          <p:nvPr>
            <p:ph type="ftr" sz="quarter" idx="2"/>
          </p:nvPr>
        </p:nvSpPr>
        <p:spPr>
          <a:xfrm>
            <a:off x="0" y="8757591"/>
            <a:ext cx="3004820" cy="461010"/>
          </a:xfrm>
          <a:prstGeom prst="rect">
            <a:avLst/>
          </a:prstGeom>
        </p:spPr>
        <p:txBody>
          <a:bodyPr vert="horz" lIns="92300" tIns="46150" rIns="92300" bIns="4615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776" y="8757591"/>
            <a:ext cx="3004820" cy="461010"/>
          </a:xfrm>
          <a:prstGeom prst="rect">
            <a:avLst/>
          </a:prstGeom>
        </p:spPr>
        <p:txBody>
          <a:bodyPr vert="horz" lIns="92300" tIns="46150" rIns="92300" bIns="46150" rtlCol="0" anchor="b"/>
          <a:lstStyle>
            <a:lvl1pPr algn="r">
              <a:defRPr sz="1200"/>
            </a:lvl1pPr>
          </a:lstStyle>
          <a:p>
            <a:fld id="{048EA38D-7779-4CA7-8067-9AEE620C0BE3}" type="slidenum">
              <a:rPr lang="en-US" smtClean="0"/>
              <a:pPr/>
              <a:t>‹#›</a:t>
            </a:fld>
            <a:endParaRPr lang="en-US" dirty="0"/>
          </a:p>
        </p:txBody>
      </p:sp>
    </p:spTree>
    <p:extLst>
      <p:ext uri="{BB962C8B-B14F-4D97-AF65-F5344CB8AC3E}">
        <p14:creationId xmlns:p14="http://schemas.microsoft.com/office/powerpoint/2010/main" val="29299420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0" tIns="46150" rIns="92300" bIns="46150" rtlCol="0"/>
          <a:lstStyle>
            <a:lvl1pPr algn="l">
              <a:defRPr sz="1200"/>
            </a:lvl1pPr>
          </a:lstStyle>
          <a:p>
            <a:endParaRPr lang="en-US" dirty="0"/>
          </a:p>
        </p:txBody>
      </p:sp>
      <p:sp>
        <p:nvSpPr>
          <p:cNvPr id="3" name="Date Placeholder 2"/>
          <p:cNvSpPr>
            <a:spLocks noGrp="1"/>
          </p:cNvSpPr>
          <p:nvPr>
            <p:ph type="dt" idx="1"/>
          </p:nvPr>
        </p:nvSpPr>
        <p:spPr>
          <a:xfrm>
            <a:off x="3927776" y="0"/>
            <a:ext cx="3004820" cy="461010"/>
          </a:xfrm>
          <a:prstGeom prst="rect">
            <a:avLst/>
          </a:prstGeom>
        </p:spPr>
        <p:txBody>
          <a:bodyPr vert="horz" lIns="92300" tIns="46150" rIns="92300" bIns="46150" rtlCol="0"/>
          <a:lstStyle>
            <a:lvl1pPr algn="r">
              <a:defRPr sz="1200"/>
            </a:lvl1pPr>
          </a:lstStyle>
          <a:p>
            <a:fld id="{C1E4DA82-5F5B-9B40-B687-F2E8A31E2CDE}" type="datetimeFigureOut">
              <a:rPr lang="en-US" smtClean="0"/>
              <a:pPr/>
              <a:t>7/29/2016</a:t>
            </a:fld>
            <a:endParaRPr lang="en-US" dirty="0"/>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0" tIns="46150" rIns="92300" bIns="46150" rtlCol="0" anchor="ctr"/>
          <a:lstStyle/>
          <a:p>
            <a:endParaRPr lang="en-US" dirty="0"/>
          </a:p>
        </p:txBody>
      </p:sp>
      <p:sp>
        <p:nvSpPr>
          <p:cNvPr id="5" name="Notes Placeholder 4"/>
          <p:cNvSpPr>
            <a:spLocks noGrp="1"/>
          </p:cNvSpPr>
          <p:nvPr>
            <p:ph type="body" sz="quarter" idx="3"/>
          </p:nvPr>
        </p:nvSpPr>
        <p:spPr>
          <a:xfrm>
            <a:off x="693420" y="4379596"/>
            <a:ext cx="5547360" cy="4149090"/>
          </a:xfrm>
          <a:prstGeom prst="rect">
            <a:avLst/>
          </a:prstGeom>
        </p:spPr>
        <p:txBody>
          <a:bodyPr vert="horz" lIns="92300" tIns="46150" rIns="92300" bIns="4615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1"/>
            <a:ext cx="3004820" cy="461010"/>
          </a:xfrm>
          <a:prstGeom prst="rect">
            <a:avLst/>
          </a:prstGeom>
        </p:spPr>
        <p:txBody>
          <a:bodyPr vert="horz" lIns="92300" tIns="46150" rIns="92300" bIns="4615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6" y="8757591"/>
            <a:ext cx="3004820" cy="461010"/>
          </a:xfrm>
          <a:prstGeom prst="rect">
            <a:avLst/>
          </a:prstGeom>
        </p:spPr>
        <p:txBody>
          <a:bodyPr vert="horz" lIns="92300" tIns="46150" rIns="92300" bIns="46150" rtlCol="0" anchor="b"/>
          <a:lstStyle>
            <a:lvl1pPr algn="r">
              <a:defRPr sz="1200"/>
            </a:lvl1pPr>
          </a:lstStyle>
          <a:p>
            <a:fld id="{CB2F843D-3877-CA40-A79A-6FE1C3FE2586}" type="slidenum">
              <a:rPr lang="en-US" smtClean="0"/>
              <a:pPr/>
              <a:t>‹#›</a:t>
            </a:fld>
            <a:endParaRPr lang="en-US" dirty="0"/>
          </a:p>
        </p:txBody>
      </p:sp>
    </p:spTree>
    <p:extLst>
      <p:ext uri="{BB962C8B-B14F-4D97-AF65-F5344CB8AC3E}">
        <p14:creationId xmlns:p14="http://schemas.microsoft.com/office/powerpoint/2010/main" val="21766788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UBIT forged partnerships with Akamai and Google to provide on-campus content caching services. The initiative increased content delivery speeds for users and reduced campus bandwidth utilization by close to 300 Mb/s at peak. This has increased our bandwidth efficiency and translates to  $17k/year savings.</a:t>
            </a:r>
            <a:endParaRPr lang="en-US" dirty="0" smtClean="0">
              <a:effectLst/>
            </a:endParaRPr>
          </a:p>
          <a:p>
            <a:r>
              <a:rPr lang="en-US" dirty="0"/>
              <a:t> </a:t>
            </a:r>
            <a:endParaRPr lang="en-US" dirty="0" smtClean="0"/>
          </a:p>
          <a:p>
            <a:pPr lvl="0"/>
            <a:r>
              <a:rPr lang="en-US" dirty="0"/>
              <a:t>UB Has entered into a partnership with Verizon Wireless to deploy a Distributed Antenna System on the campus to improve in-building cellular coverage.  Verizon has constructed the system at no cost to the University and has designed it to accommodate other carriers.  The first wave of deployment covers Ellicott and Governors and subsequent phases are being planned for rollout in other buildings. </a:t>
            </a:r>
            <a:endParaRPr lang="en-US" dirty="0" smtClean="0">
              <a:effectLst/>
            </a:endParaRPr>
          </a:p>
          <a:p>
            <a:r>
              <a:rPr lang="en-US" dirty="0"/>
              <a:t> </a:t>
            </a:r>
            <a:endParaRPr lang="en-US" dirty="0" smtClean="0"/>
          </a:p>
          <a:p>
            <a:endParaRPr lang="en-US" dirty="0"/>
          </a:p>
        </p:txBody>
      </p:sp>
      <p:sp>
        <p:nvSpPr>
          <p:cNvPr id="4" name="Slide Number Placeholder 3"/>
          <p:cNvSpPr>
            <a:spLocks noGrp="1"/>
          </p:cNvSpPr>
          <p:nvPr>
            <p:ph type="sldNum" sz="quarter" idx="10"/>
          </p:nvPr>
        </p:nvSpPr>
        <p:spPr/>
        <p:txBody>
          <a:bodyPr/>
          <a:lstStyle/>
          <a:p>
            <a:fld id="{CB2F843D-3877-CA40-A79A-6FE1C3FE2586}" type="slidenum">
              <a:rPr lang="en-US" smtClean="0"/>
              <a:pPr/>
              <a:t>8</a:t>
            </a:fld>
            <a:endParaRPr lang="en-US" dirty="0"/>
          </a:p>
        </p:txBody>
      </p:sp>
    </p:spTree>
    <p:extLst>
      <p:ext uri="{BB962C8B-B14F-4D97-AF65-F5344CB8AC3E}">
        <p14:creationId xmlns:p14="http://schemas.microsoft.com/office/powerpoint/2010/main" val="2715303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1447800"/>
          </a:xfrm>
          <a:prstGeom prst="rect">
            <a:avLst/>
          </a:prstGeom>
        </p:spPr>
        <p:txBody>
          <a:bodyPr/>
          <a:lstStyle>
            <a:lvl1pPr algn="ctr">
              <a:defRPr>
                <a:solidFill>
                  <a:srgbClr val="000000"/>
                </a:solidFill>
                <a:latin typeface="Georgia"/>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2819400"/>
            <a:ext cx="6400800" cy="1752600"/>
          </a:xfrm>
          <a:prstGeom prst="rect">
            <a:avLst/>
          </a:prstGeom>
        </p:spPr>
        <p:txBody>
          <a:bodyPr/>
          <a:lstStyle>
            <a:lvl1pPr marL="0" indent="0" algn="ctr">
              <a:buNone/>
              <a:defRPr b="0" i="0">
                <a:solidFill>
                  <a:srgbClr val="000000"/>
                </a:solidFill>
                <a:latin typeface="Trebuchet MS"/>
                <a:cs typeface="Trebuchet MS"/>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7772400" cy="1143000"/>
          </a:xfrm>
          <a:prstGeom prst="rect">
            <a:avLst/>
          </a:prstGeom>
        </p:spPr>
        <p:txBody>
          <a:bodyPr/>
          <a:lstStyle>
            <a:lvl1pPr>
              <a:defRPr b="1" i="1">
                <a:solidFill>
                  <a:srgbClr val="000090"/>
                </a:solidFill>
                <a:latin typeface="Calibri"/>
                <a:cs typeface="Calibri"/>
              </a:defRPr>
            </a:lvl1pPr>
          </a:lstStyle>
          <a:p>
            <a:r>
              <a:rPr lang="en-US" dirty="0" smtClean="0"/>
              <a:t>Click to edit Master title style</a:t>
            </a:r>
            <a:endParaRPr lang="en-US" dirty="0"/>
          </a:p>
        </p:txBody>
      </p:sp>
      <p:sp>
        <p:nvSpPr>
          <p:cNvPr id="3" name="Content Placeholder 2"/>
          <p:cNvSpPr>
            <a:spLocks noGrp="1"/>
          </p:cNvSpPr>
          <p:nvPr>
            <p:ph idx="1"/>
          </p:nvPr>
        </p:nvSpPr>
        <p:spPr>
          <a:xfrm>
            <a:off x="685800" y="2514600"/>
            <a:ext cx="7772400" cy="3429000"/>
          </a:xfrm>
          <a:prstGeom prst="rect">
            <a:avLst/>
          </a:prstGeom>
        </p:spPr>
        <p:txBody>
          <a:bodyPr/>
          <a:lstStyle>
            <a:lvl1pPr>
              <a:buClrTx/>
              <a:buFont typeface="Arial"/>
              <a:buChar char="•"/>
              <a:defRPr sz="2800" b="0" i="1">
                <a:solidFill>
                  <a:srgbClr val="000090"/>
                </a:solidFill>
                <a:latin typeface="Calibri"/>
                <a:cs typeface="Calibri"/>
              </a:defRPr>
            </a:lvl1pPr>
            <a:lvl2pPr>
              <a:buClrTx/>
              <a:defRPr sz="2800" b="0" i="1">
                <a:solidFill>
                  <a:srgbClr val="000090"/>
                </a:solidFill>
                <a:latin typeface="Calibri"/>
                <a:cs typeface="Calibri"/>
              </a:defRPr>
            </a:lvl2pPr>
            <a:lvl3pPr>
              <a:buClrTx/>
              <a:defRPr sz="2400" b="0" i="1">
                <a:solidFill>
                  <a:srgbClr val="000090"/>
                </a:solidFill>
                <a:latin typeface="Calibri"/>
                <a:cs typeface="Calibri"/>
              </a:defRPr>
            </a:lvl3pPr>
            <a:lvl4pPr>
              <a:buClrTx/>
              <a:defRPr sz="2400" b="0" i="1">
                <a:solidFill>
                  <a:srgbClr val="000090"/>
                </a:solidFill>
                <a:latin typeface="Calibri"/>
                <a:cs typeface="Calibri"/>
              </a:defRPr>
            </a:lvl4pPr>
            <a:lvl5pPr>
              <a:defRPr sz="2400" b="0" i="1">
                <a:solidFill>
                  <a:srgbClr val="000090"/>
                </a:solidFill>
                <a:latin typeface="Calibri"/>
                <a:cs typeface="Calibri"/>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2400" cy="1143000"/>
          </a:xfrm>
          <a:prstGeom prst="rect">
            <a:avLst/>
          </a:prstGeom>
        </p:spPr>
        <p:txBody>
          <a:bodyPr/>
          <a:lstStyle>
            <a:lvl1pPr>
              <a:defRPr b="0" i="0">
                <a:solidFill>
                  <a:srgbClr val="606060"/>
                </a:solidFill>
                <a:latin typeface="Georgia"/>
                <a:cs typeface="Georgia"/>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2133600"/>
            <a:ext cx="3810000" cy="3505200"/>
          </a:xfrm>
          <a:prstGeom prst="rect">
            <a:avLst/>
          </a:prstGeom>
        </p:spPr>
        <p:txBody>
          <a:bodyPr/>
          <a:lstStyle>
            <a:lvl1pPr>
              <a:defRPr sz="2800" b="0" i="0">
                <a:solidFill>
                  <a:srgbClr val="606060"/>
                </a:solidFill>
                <a:latin typeface="Trebuchet MS"/>
                <a:cs typeface="Trebuchet MS"/>
              </a:defRPr>
            </a:lvl1pPr>
            <a:lvl2pPr>
              <a:buClrTx/>
              <a:buFont typeface="Arial"/>
              <a:buChar char="•"/>
              <a:defRPr sz="2400" b="0" i="0">
                <a:solidFill>
                  <a:srgbClr val="606060"/>
                </a:solidFill>
                <a:latin typeface="Trebuchet MS"/>
                <a:cs typeface="Trebuchet MS"/>
              </a:defRPr>
            </a:lvl2pPr>
            <a:lvl3pPr>
              <a:buClrTx/>
              <a:buFont typeface="Arial"/>
              <a:buChar char="•"/>
              <a:defRPr sz="2000" b="0" i="0">
                <a:solidFill>
                  <a:srgbClr val="606060"/>
                </a:solidFill>
                <a:latin typeface="Trebuchet MS"/>
                <a:cs typeface="Trebuchet MS"/>
              </a:defRPr>
            </a:lvl3pPr>
            <a:lvl4pPr>
              <a:buClrTx/>
              <a:buFont typeface="Arial"/>
              <a:buChar char="•"/>
              <a:defRPr sz="1800" b="0" i="0">
                <a:solidFill>
                  <a:srgbClr val="606060"/>
                </a:solidFill>
                <a:latin typeface="Trebuchet MS"/>
                <a:cs typeface="Trebuchet MS"/>
              </a:defRPr>
            </a:lvl4pPr>
            <a:lvl5pPr>
              <a:buClr>
                <a:srgbClr val="ECD63F"/>
              </a:buClr>
              <a:buFontTx/>
              <a:buNone/>
              <a:defRPr sz="1800" b="0" i="1">
                <a:solidFill>
                  <a:srgbClr val="606060"/>
                </a:solidFill>
                <a:latin typeface="Trebuchet MS"/>
                <a:cs typeface="Trebuchet M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2133600"/>
            <a:ext cx="3810000" cy="3505200"/>
          </a:xfrm>
          <a:prstGeom prst="rect">
            <a:avLst/>
          </a:prstGeom>
        </p:spPr>
        <p:txBody>
          <a:bodyPr/>
          <a:lstStyle>
            <a:lvl1pPr>
              <a:defRPr sz="2800" b="0" i="0">
                <a:solidFill>
                  <a:srgbClr val="606060"/>
                </a:solidFill>
                <a:latin typeface="Trebuchet MS"/>
                <a:cs typeface="Trebuchet MS"/>
              </a:defRPr>
            </a:lvl1pPr>
            <a:lvl2pPr>
              <a:buClrTx/>
              <a:buFont typeface="Arial"/>
              <a:buChar char="•"/>
              <a:defRPr sz="2400" b="0" i="0">
                <a:solidFill>
                  <a:srgbClr val="808080"/>
                </a:solidFill>
                <a:latin typeface="Trebuchet MS"/>
                <a:cs typeface="Trebuchet MS"/>
              </a:defRPr>
            </a:lvl2pPr>
            <a:lvl3pPr>
              <a:buClrTx/>
              <a:buFont typeface="Arial"/>
              <a:buChar char="•"/>
              <a:defRPr sz="2000" b="0" i="0">
                <a:solidFill>
                  <a:srgbClr val="808080"/>
                </a:solidFill>
                <a:latin typeface="Trebuchet MS"/>
                <a:cs typeface="Trebuchet MS"/>
              </a:defRPr>
            </a:lvl3pPr>
            <a:lvl4pPr>
              <a:buClrTx/>
              <a:buFont typeface="Arial"/>
              <a:buChar char="•"/>
              <a:defRPr sz="1800" b="0" i="0">
                <a:solidFill>
                  <a:srgbClr val="808080"/>
                </a:solidFill>
                <a:latin typeface="Trebuchet MS"/>
                <a:cs typeface="Trebuchet MS"/>
              </a:defRPr>
            </a:lvl4pPr>
            <a:lvl5pPr>
              <a:buClr>
                <a:srgbClr val="ECD63F"/>
              </a:buClr>
              <a:buFontTx/>
              <a:buNone/>
              <a:defRPr sz="1800" b="0" i="1">
                <a:solidFill>
                  <a:srgbClr val="808080"/>
                </a:solidFill>
                <a:latin typeface="Trebuchet MS"/>
                <a:cs typeface="Trebuchet MS"/>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06475"/>
          </a:xfrm>
          <a:prstGeom prst="rect">
            <a:avLst/>
          </a:prstGeom>
        </p:spPr>
        <p:txBody>
          <a:bodyPr/>
          <a:lstStyle>
            <a:lvl1pPr>
              <a:defRPr b="0" i="0">
                <a:solidFill>
                  <a:srgbClr val="808080"/>
                </a:solidFill>
                <a:latin typeface="Georgia"/>
                <a:cs typeface="Georgia"/>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057401"/>
            <a:ext cx="4040188" cy="438935"/>
          </a:xfrm>
          <a:prstGeom prst="rect">
            <a:avLst/>
          </a:prstGeom>
        </p:spPr>
        <p:txBody>
          <a:bodyPr anchor="b"/>
          <a:lstStyle>
            <a:lvl1pPr marL="0" indent="0">
              <a:buNone/>
              <a:defRPr sz="2400" b="0" i="0">
                <a:solidFill>
                  <a:srgbClr val="1C6CB5"/>
                </a:solidFill>
                <a:latin typeface="Trebuchet MS"/>
                <a:cs typeface="Trebuchet M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a:t>
            </a:r>
          </a:p>
        </p:txBody>
      </p:sp>
      <p:sp>
        <p:nvSpPr>
          <p:cNvPr id="4" name="Content Placeholder 3"/>
          <p:cNvSpPr>
            <a:spLocks noGrp="1"/>
          </p:cNvSpPr>
          <p:nvPr>
            <p:ph sz="half" idx="2"/>
          </p:nvPr>
        </p:nvSpPr>
        <p:spPr>
          <a:xfrm>
            <a:off x="457200" y="2637626"/>
            <a:ext cx="4040188" cy="2971800"/>
          </a:xfrm>
          <a:prstGeom prst="rect">
            <a:avLst/>
          </a:prstGeom>
        </p:spPr>
        <p:txBody>
          <a:bodyPr/>
          <a:lstStyle>
            <a:lvl1pPr>
              <a:defRPr sz="2400" b="0" i="0">
                <a:solidFill>
                  <a:srgbClr val="606060"/>
                </a:solidFill>
                <a:latin typeface="Trebuchet MS"/>
                <a:cs typeface="Trebuchet MS"/>
              </a:defRPr>
            </a:lvl1pPr>
            <a:lvl2pPr>
              <a:buClr>
                <a:srgbClr val="ECD63F"/>
              </a:buClr>
              <a:buFont typeface="Arial"/>
              <a:buChar char="•"/>
              <a:defRPr sz="2000" b="0" i="0">
                <a:solidFill>
                  <a:srgbClr val="606060"/>
                </a:solidFill>
                <a:latin typeface="Trebuchet MS"/>
                <a:cs typeface="Trebuchet MS"/>
              </a:defRPr>
            </a:lvl2pPr>
            <a:lvl3pPr>
              <a:buClr>
                <a:srgbClr val="ECD63F"/>
              </a:buClr>
              <a:buFont typeface="Arial"/>
              <a:buChar char="•"/>
              <a:defRPr sz="1800" b="0" i="0">
                <a:solidFill>
                  <a:srgbClr val="606060"/>
                </a:solidFill>
                <a:latin typeface="Trebuchet MS"/>
                <a:cs typeface="Trebuchet MS"/>
              </a:defRPr>
            </a:lvl3pPr>
            <a:lvl4pPr>
              <a:buClr>
                <a:srgbClr val="ECD63F"/>
              </a:buClr>
              <a:buFont typeface="Arial"/>
              <a:buChar char="•"/>
              <a:defRPr sz="1600" b="0" i="0">
                <a:solidFill>
                  <a:srgbClr val="606060"/>
                </a:solidFill>
                <a:latin typeface="Trebuchet MS"/>
                <a:cs typeface="Trebuchet MS"/>
              </a:defRPr>
            </a:lvl4pPr>
            <a:lvl5pPr>
              <a:buClr>
                <a:srgbClr val="ECD63F"/>
              </a:buClr>
              <a:buFontTx/>
              <a:buNone/>
              <a:defRPr sz="1600" b="0" i="1">
                <a:solidFill>
                  <a:srgbClr val="606060"/>
                </a:solidFill>
                <a:latin typeface="Trebuchet MS"/>
                <a:cs typeface="Trebuchet MS"/>
              </a:defRPr>
            </a:lvl5pPr>
            <a:lvl6pPr>
              <a:defRPr sz="1600"/>
            </a:lvl6pPr>
            <a:lvl7pPr>
              <a:defRPr sz="1600"/>
            </a:lvl7pPr>
            <a:lvl8pPr>
              <a:defRPr sz="1600"/>
            </a:lvl8pPr>
            <a:lvl9pPr>
              <a:defRPr sz="1600"/>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057401"/>
            <a:ext cx="4041775" cy="438935"/>
          </a:xfrm>
          <a:prstGeom prst="rect">
            <a:avLst/>
          </a:prstGeom>
        </p:spPr>
        <p:txBody>
          <a:bodyPr anchor="b"/>
          <a:lstStyle>
            <a:lvl1pPr marL="0" indent="0">
              <a:buNone/>
              <a:defRPr sz="2400" b="0" i="0">
                <a:solidFill>
                  <a:srgbClr val="1C6CB5"/>
                </a:solidFill>
                <a:latin typeface="Trebuchet MS"/>
                <a:cs typeface="Trebuchet M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a:t>
            </a:r>
          </a:p>
        </p:txBody>
      </p:sp>
      <p:sp>
        <p:nvSpPr>
          <p:cNvPr id="6" name="Content Placeholder 5"/>
          <p:cNvSpPr>
            <a:spLocks noGrp="1"/>
          </p:cNvSpPr>
          <p:nvPr>
            <p:ph sz="quarter" idx="4"/>
          </p:nvPr>
        </p:nvSpPr>
        <p:spPr>
          <a:xfrm>
            <a:off x="4645025" y="2637626"/>
            <a:ext cx="4041775" cy="2971800"/>
          </a:xfrm>
          <a:prstGeom prst="rect">
            <a:avLst/>
          </a:prstGeom>
        </p:spPr>
        <p:txBody>
          <a:bodyPr/>
          <a:lstStyle>
            <a:lvl1pPr>
              <a:defRPr sz="2400">
                <a:solidFill>
                  <a:srgbClr val="606060"/>
                </a:solidFill>
              </a:defRPr>
            </a:lvl1pPr>
            <a:lvl2pPr>
              <a:buClr>
                <a:srgbClr val="ECD63F"/>
              </a:buClr>
              <a:buFont typeface="Arial"/>
              <a:buChar char="•"/>
              <a:defRPr sz="2000">
                <a:solidFill>
                  <a:srgbClr val="606060"/>
                </a:solidFill>
              </a:defRPr>
            </a:lvl2pPr>
            <a:lvl3pPr>
              <a:buClr>
                <a:srgbClr val="ECD63F"/>
              </a:buClr>
              <a:buFont typeface="Arial"/>
              <a:buChar char="•"/>
              <a:defRPr sz="1800">
                <a:solidFill>
                  <a:srgbClr val="606060"/>
                </a:solidFill>
              </a:defRPr>
            </a:lvl3pPr>
            <a:lvl4pPr>
              <a:buClr>
                <a:srgbClr val="ECD63F"/>
              </a:buClr>
              <a:buFont typeface="Arial"/>
              <a:buChar char="•"/>
              <a:defRPr sz="1600">
                <a:solidFill>
                  <a:srgbClr val="606060"/>
                </a:solidFill>
              </a:defRPr>
            </a:lvl4pPr>
            <a:lvl5pPr>
              <a:buClr>
                <a:srgbClr val="ECD63F"/>
              </a:buClr>
              <a:buFontTx/>
              <a:buNone/>
              <a:defRPr sz="1600" i="1">
                <a:solidFill>
                  <a:srgbClr val="606060"/>
                </a:solidFill>
              </a:defRPr>
            </a:lvl5pPr>
            <a:lvl6pPr>
              <a:defRPr sz="1600"/>
            </a:lvl6pPr>
            <a:lvl7pPr>
              <a:defRPr sz="1600"/>
            </a:lvl7pPr>
            <a:lvl8pPr>
              <a:defRPr sz="1600"/>
            </a:lvl8pPr>
            <a:lvl9pPr>
              <a:defRPr sz="1600"/>
            </a:lvl9p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3008313" cy="1295400"/>
          </a:xfrm>
          <a:prstGeom prst="rect">
            <a:avLst/>
          </a:prstGeom>
          <a:solidFill>
            <a:srgbClr val="F49709"/>
          </a:solidFill>
        </p:spPr>
        <p:txBody>
          <a:bodyPr anchor="b"/>
          <a:lstStyle>
            <a:lvl1pPr algn="l">
              <a:defRPr sz="2000" b="0" i="0">
                <a:latin typeface="Trebuchet MS"/>
                <a:cs typeface="Trebuchet MS"/>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143000"/>
            <a:ext cx="5111750" cy="4495800"/>
          </a:xfrm>
          <a:prstGeom prst="rect">
            <a:avLst/>
          </a:prstGeom>
        </p:spPr>
        <p:txBody>
          <a:bodyPr/>
          <a:lstStyle>
            <a:lvl1pPr>
              <a:defRPr sz="3200">
                <a:solidFill>
                  <a:srgbClr val="606060"/>
                </a:solidFill>
                <a:latin typeface="Georgia"/>
                <a:cs typeface="Georgia"/>
              </a:defRPr>
            </a:lvl1pPr>
            <a:lvl2pPr>
              <a:buClrTx/>
              <a:buFont typeface="Arial"/>
              <a:buChar char="•"/>
              <a:defRPr sz="2800" b="0" i="0">
                <a:solidFill>
                  <a:srgbClr val="606060"/>
                </a:solidFill>
                <a:latin typeface="Trebuchet MS"/>
                <a:cs typeface="Trebuchet MS"/>
              </a:defRPr>
            </a:lvl2pPr>
            <a:lvl3pPr>
              <a:buClrTx/>
              <a:buFont typeface="Arial"/>
              <a:buChar char="•"/>
              <a:defRPr sz="2400" b="0" i="0">
                <a:solidFill>
                  <a:srgbClr val="606060"/>
                </a:solidFill>
                <a:latin typeface="Trebuchet MS"/>
                <a:cs typeface="Trebuchet MS"/>
              </a:defRPr>
            </a:lvl3pPr>
            <a:lvl4pPr>
              <a:buClrTx/>
              <a:buFont typeface="Arial"/>
              <a:buChar char="•"/>
              <a:defRPr sz="2000" b="0" i="0">
                <a:solidFill>
                  <a:srgbClr val="606060"/>
                </a:solidFill>
                <a:latin typeface="Trebuchet MS"/>
                <a:cs typeface="Trebuchet MS"/>
              </a:defRPr>
            </a:lvl4pPr>
            <a:lvl5pPr>
              <a:buClr>
                <a:srgbClr val="ECD63F"/>
              </a:buClr>
              <a:buFontTx/>
              <a:buNone/>
              <a:defRPr sz="2000" b="0" i="1">
                <a:solidFill>
                  <a:srgbClr val="606060"/>
                </a:solidFill>
                <a:latin typeface="Trebuchet MS"/>
                <a:cs typeface="Trebuchet MS"/>
              </a:defRPr>
            </a:lvl5pPr>
            <a:lvl6pPr>
              <a:defRPr sz="2000"/>
            </a:lvl6pPr>
            <a:lvl7pPr>
              <a:defRPr sz="2000"/>
            </a:lvl7pPr>
            <a:lvl8pPr>
              <a:defRPr sz="2000"/>
            </a:lvl8pPr>
            <a:lvl9pPr>
              <a:defRPr sz="2000"/>
            </a:lvl9pPr>
          </a:lstStyle>
          <a:p>
            <a:pPr lvl="0"/>
            <a:r>
              <a:rPr lang="en-US" dirty="0" smtClean="0"/>
              <a:t>Click to edit Master text </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590800"/>
            <a:ext cx="3008313" cy="3048000"/>
          </a:xfrm>
          <a:prstGeom prst="rect">
            <a:avLst/>
          </a:prstGeom>
        </p:spPr>
        <p:txBody>
          <a:bodyPr/>
          <a:lstStyle>
            <a:lvl1pPr marL="0" indent="0">
              <a:buNone/>
              <a:defRPr sz="1400" b="0" i="0">
                <a:solidFill>
                  <a:srgbClr val="606060"/>
                </a:solidFill>
                <a:latin typeface="Trebuchet MS"/>
                <a:cs typeface="Trebuchet M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4495800"/>
            <a:ext cx="5334000" cy="566738"/>
          </a:xfrm>
          <a:prstGeom prst="rect">
            <a:avLst/>
          </a:prstGeom>
        </p:spPr>
        <p:txBody>
          <a:bodyPr anchor="b"/>
          <a:lstStyle>
            <a:lvl1pPr algn="ctr">
              <a:defRPr sz="2000" b="0" i="0">
                <a:solidFill>
                  <a:srgbClr val="606060"/>
                </a:solidFill>
                <a:latin typeface="Georgia"/>
                <a:cs typeface="Georgia"/>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828800" y="1295400"/>
            <a:ext cx="5334000" cy="3124200"/>
          </a:xfrm>
          <a:prstGeom prst="rect">
            <a:avLst/>
          </a:prstGeom>
          <a:ln>
            <a:headEnd type="none" w="med" len="med"/>
            <a:tailEnd type="none" w="med" len="med"/>
          </a:ln>
        </p:spPr>
        <p:style>
          <a:lnRef idx="3">
            <a:schemeClr val="lt1"/>
          </a:lnRef>
          <a:fillRef idx="1">
            <a:schemeClr val="accent3"/>
          </a:fillRef>
          <a:effectRef idx="1">
            <a:schemeClr val="accent3"/>
          </a:effectRef>
          <a:fontRef idx="none"/>
        </p:style>
        <p:txBody>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828800" y="5062538"/>
            <a:ext cx="5334000" cy="804862"/>
          </a:xfrm>
          <a:prstGeom prst="rect">
            <a:avLst/>
          </a:prstGeom>
        </p:spPr>
        <p:txBody>
          <a:bodyPr/>
          <a:lstStyle>
            <a:lvl1pPr marL="0" indent="0" algn="ctr">
              <a:buNone/>
              <a:defRPr sz="1400" b="0" i="0">
                <a:solidFill>
                  <a:srgbClr val="606060"/>
                </a:solidFill>
                <a:latin typeface="Trebuchet MS"/>
                <a:cs typeface="Trebuchet M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gray_seal_alt.jpg"/>
          <p:cNvPicPr>
            <a:picLocks noChangeAspect="1"/>
          </p:cNvPicPr>
          <p:nvPr/>
        </p:nvPicPr>
        <p:blipFill>
          <a:blip r:embed="rId9"/>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70" r:id="rId1"/>
    <p:sldLayoutId id="2147483671" r:id="rId2"/>
    <p:sldLayoutId id="2147483673" r:id="rId3"/>
    <p:sldLayoutId id="2147483674" r:id="rId4"/>
    <p:sldLayoutId id="2147483675" r:id="rId5"/>
    <p:sldLayoutId id="2147483676" r:id="rId6"/>
    <p:sldLayoutId id="2147483677" r:id="rId7"/>
  </p:sldLayoutIdLst>
  <p:txStyles>
    <p:titleStyle>
      <a:lvl1pPr algn="l" rtl="0" eaLnBrk="0" fontAlgn="base" hangingPunct="0">
        <a:spcBef>
          <a:spcPct val="0"/>
        </a:spcBef>
        <a:spcAft>
          <a:spcPct val="0"/>
        </a:spcAft>
        <a:defRPr sz="3600">
          <a:solidFill>
            <a:schemeClr val="bg1"/>
          </a:solidFill>
          <a:latin typeface="+mj-lt"/>
          <a:ea typeface="ＭＳ Ｐゴシック" pitchFamily="122" charset="-128"/>
          <a:cs typeface="ＭＳ Ｐゴシック" pitchFamily="122" charset="-128"/>
        </a:defRPr>
      </a:lvl1pPr>
      <a:lvl2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2pPr>
      <a:lvl3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3pPr>
      <a:lvl4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4pPr>
      <a:lvl5pPr algn="l" rtl="0" eaLnBrk="0" fontAlgn="base" hangingPunct="0">
        <a:spcBef>
          <a:spcPct val="0"/>
        </a:spcBef>
        <a:spcAft>
          <a:spcPct val="0"/>
        </a:spcAft>
        <a:defRPr sz="3600">
          <a:solidFill>
            <a:schemeClr val="bg1"/>
          </a:solidFill>
          <a:latin typeface="Georgia" pitchFamily="125" charset="0"/>
          <a:ea typeface="ＭＳ Ｐゴシック" pitchFamily="122" charset="-128"/>
          <a:cs typeface="ＭＳ Ｐゴシック" pitchFamily="122" charset="-128"/>
        </a:defRPr>
      </a:lvl5pPr>
      <a:lvl6pPr marL="457200" algn="l" rtl="0" fontAlgn="base">
        <a:spcBef>
          <a:spcPct val="0"/>
        </a:spcBef>
        <a:spcAft>
          <a:spcPct val="0"/>
        </a:spcAft>
        <a:defRPr sz="3600">
          <a:solidFill>
            <a:schemeClr val="bg1"/>
          </a:solidFill>
          <a:latin typeface="Times" pitchFamily="122" charset="0"/>
        </a:defRPr>
      </a:lvl6pPr>
      <a:lvl7pPr marL="914400" algn="l" rtl="0" fontAlgn="base">
        <a:spcBef>
          <a:spcPct val="0"/>
        </a:spcBef>
        <a:spcAft>
          <a:spcPct val="0"/>
        </a:spcAft>
        <a:defRPr sz="3600">
          <a:solidFill>
            <a:schemeClr val="bg1"/>
          </a:solidFill>
          <a:latin typeface="Times" pitchFamily="122" charset="0"/>
        </a:defRPr>
      </a:lvl7pPr>
      <a:lvl8pPr marL="1371600" algn="l" rtl="0" fontAlgn="base">
        <a:spcBef>
          <a:spcPct val="0"/>
        </a:spcBef>
        <a:spcAft>
          <a:spcPct val="0"/>
        </a:spcAft>
        <a:defRPr sz="3600">
          <a:solidFill>
            <a:schemeClr val="bg1"/>
          </a:solidFill>
          <a:latin typeface="Times" pitchFamily="122" charset="0"/>
        </a:defRPr>
      </a:lvl8pPr>
      <a:lvl9pPr marL="1828800" algn="l" rtl="0" fontAlgn="base">
        <a:spcBef>
          <a:spcPct val="0"/>
        </a:spcBef>
        <a:spcAft>
          <a:spcPct val="0"/>
        </a:spcAft>
        <a:defRPr sz="3600">
          <a:solidFill>
            <a:schemeClr val="bg1"/>
          </a:solidFill>
          <a:latin typeface="Times" pitchFamily="122" charset="0"/>
        </a:defRPr>
      </a:lvl9pPr>
    </p:titleStyle>
    <p:bodyStyle>
      <a:lvl1pPr marL="342900" indent="-342900" algn="l" rtl="0" eaLnBrk="0" fontAlgn="base" hangingPunct="0">
        <a:spcBef>
          <a:spcPct val="20000"/>
        </a:spcBef>
        <a:spcAft>
          <a:spcPct val="0"/>
        </a:spcAft>
        <a:buClr>
          <a:srgbClr val="FF6600"/>
        </a:buClr>
        <a:defRPr sz="2400">
          <a:solidFill>
            <a:schemeClr val="bg1"/>
          </a:solidFill>
          <a:latin typeface="+mn-lt"/>
          <a:ea typeface="ＭＳ Ｐゴシック" pitchFamily="122" charset="-128"/>
          <a:cs typeface="ＭＳ Ｐゴシック" pitchFamily="122" charset="-128"/>
        </a:defRPr>
      </a:lvl1pPr>
      <a:lvl2pPr marL="742950" indent="-285750" algn="l" rtl="0" eaLnBrk="0" fontAlgn="base" hangingPunct="0">
        <a:spcBef>
          <a:spcPct val="20000"/>
        </a:spcBef>
        <a:spcAft>
          <a:spcPct val="0"/>
        </a:spcAft>
        <a:buClr>
          <a:srgbClr val="FF6633"/>
        </a:buClr>
        <a:buSzPct val="80000"/>
        <a:buFont typeface="Times" charset="0"/>
        <a:buChar char="•"/>
        <a:defRPr sz="2400">
          <a:solidFill>
            <a:schemeClr val="bg1"/>
          </a:solidFill>
          <a:latin typeface="+mn-lt"/>
          <a:ea typeface="ＭＳ Ｐゴシック" pitchFamily="122" charset="-128"/>
        </a:defRPr>
      </a:lvl2pPr>
      <a:lvl3pPr marL="1143000" indent="-228600" algn="l" rtl="0" eaLnBrk="0" fontAlgn="base" hangingPunct="0">
        <a:spcBef>
          <a:spcPct val="20000"/>
        </a:spcBef>
        <a:spcAft>
          <a:spcPct val="0"/>
        </a:spcAft>
        <a:buClr>
          <a:srgbClr val="FF6600"/>
        </a:buClr>
        <a:buChar char="•"/>
        <a:defRPr sz="2000">
          <a:solidFill>
            <a:schemeClr val="bg1"/>
          </a:solidFill>
          <a:latin typeface="+mn-lt"/>
          <a:ea typeface="ＭＳ Ｐゴシック" pitchFamily="122" charset="-128"/>
        </a:defRPr>
      </a:lvl3pPr>
      <a:lvl4pPr marL="1600200" indent="-228600" algn="l" rtl="0" eaLnBrk="0" fontAlgn="base" hangingPunct="0">
        <a:spcBef>
          <a:spcPct val="20000"/>
        </a:spcBef>
        <a:spcAft>
          <a:spcPct val="0"/>
        </a:spcAft>
        <a:buClr>
          <a:srgbClr val="FF6600"/>
        </a:buClr>
        <a:buSzPct val="95000"/>
        <a:buFont typeface="Times" charset="0"/>
        <a:buChar char="•"/>
        <a:defRPr sz="2000">
          <a:solidFill>
            <a:schemeClr val="bg1"/>
          </a:solidFill>
          <a:latin typeface="+mn-lt"/>
          <a:ea typeface="ＭＳ Ｐゴシック" pitchFamily="122" charset="-128"/>
        </a:defRPr>
      </a:lvl4pPr>
      <a:lvl5pPr marL="2057400" indent="-228600" algn="l" rtl="0" eaLnBrk="0" fontAlgn="base" hangingPunct="0">
        <a:spcBef>
          <a:spcPct val="20000"/>
        </a:spcBef>
        <a:spcAft>
          <a:spcPct val="0"/>
        </a:spcAft>
        <a:buClr>
          <a:schemeClr val="bg1"/>
        </a:buClr>
        <a:defRPr sz="2000">
          <a:solidFill>
            <a:schemeClr val="bg1"/>
          </a:solidFill>
          <a:latin typeface="+mn-lt"/>
          <a:ea typeface="ＭＳ Ｐゴシック" pitchFamily="122" charset="-128"/>
        </a:defRPr>
      </a:lvl5pPr>
      <a:lvl6pPr marL="25146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6pPr>
      <a:lvl7pPr marL="29718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7pPr>
      <a:lvl8pPr marL="34290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8pPr>
      <a:lvl9pPr marL="3886200" indent="-228600" algn="l" rtl="0" fontAlgn="base">
        <a:spcBef>
          <a:spcPct val="20000"/>
        </a:spcBef>
        <a:spcAft>
          <a:spcPct val="0"/>
        </a:spcAft>
        <a:buClr>
          <a:schemeClr val="bg1"/>
        </a:buClr>
        <a:defRPr sz="2000">
          <a:solidFill>
            <a:schemeClr val="bg1"/>
          </a:solidFill>
          <a:latin typeface="+mn-lt"/>
          <a:ea typeface="ＭＳ Ｐゴシック" pitchFamily="12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5.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ollegeprowler.com"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hemeOverride" Target="../theme/themeOverride4.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73906"/>
            <a:ext cx="9144000" cy="1470025"/>
          </a:xfrm>
        </p:spPr>
        <p:txBody>
          <a:bodyPr>
            <a:normAutofit/>
          </a:bodyPr>
          <a:lstStyle/>
          <a:p>
            <a:r>
              <a:rPr lang="en-US" b="1" dirty="0" smtClean="0">
                <a:solidFill>
                  <a:srgbClr val="000090"/>
                </a:solidFill>
                <a:latin typeface="Calibri"/>
                <a:cs typeface="Calibri"/>
              </a:rPr>
              <a:t>Computing and Information Technology </a:t>
            </a:r>
            <a:br>
              <a:rPr lang="en-US" b="1" dirty="0" smtClean="0">
                <a:solidFill>
                  <a:srgbClr val="000090"/>
                </a:solidFill>
                <a:latin typeface="Calibri"/>
                <a:cs typeface="Calibri"/>
              </a:rPr>
            </a:br>
            <a:r>
              <a:rPr lang="en-US" b="1" dirty="0" smtClean="0">
                <a:solidFill>
                  <a:srgbClr val="000090"/>
                </a:solidFill>
                <a:latin typeface="Calibri"/>
                <a:cs typeface="Calibri"/>
              </a:rPr>
              <a:t>Three Year Plan: 2012-2015</a:t>
            </a:r>
            <a:endParaRPr lang="en-US" b="1" dirty="0">
              <a:solidFill>
                <a:srgbClr val="000090"/>
              </a:solidFill>
              <a:latin typeface="Calibri"/>
              <a:cs typeface="Calibri"/>
            </a:endParaRPr>
          </a:p>
        </p:txBody>
      </p:sp>
      <p:sp>
        <p:nvSpPr>
          <p:cNvPr id="3" name="Subtitle 2"/>
          <p:cNvSpPr>
            <a:spLocks noGrp="1"/>
          </p:cNvSpPr>
          <p:nvPr>
            <p:ph type="subTitle" idx="1"/>
          </p:nvPr>
        </p:nvSpPr>
        <p:spPr>
          <a:xfrm>
            <a:off x="823493" y="4651923"/>
            <a:ext cx="7520577" cy="1752600"/>
          </a:xfrm>
        </p:spPr>
        <p:txBody>
          <a:bodyPr/>
          <a:lstStyle/>
          <a:p>
            <a:r>
              <a:rPr lang="en-US" dirty="0" smtClean="0">
                <a:solidFill>
                  <a:srgbClr val="000090"/>
                </a:solidFill>
                <a:latin typeface="Calibri"/>
                <a:cs typeface="Calibri"/>
              </a:rPr>
              <a:t>Mission: Advance UB's mission of excellence in research, teaching and service through the innovative and effective use of information technology.</a:t>
            </a:r>
            <a:r>
              <a:rPr lang="en-US" dirty="0" smtClean="0">
                <a:solidFill>
                  <a:srgbClr val="000090"/>
                </a:solidFill>
              </a:rPr>
              <a:t> </a:t>
            </a:r>
          </a:p>
          <a:p>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97004"/>
            <a:ext cx="9144000" cy="593185"/>
          </a:xfrm>
        </p:spPr>
        <p:txBody>
          <a:bodyPr/>
          <a:lstStyle/>
          <a:p>
            <a:pPr algn="ctr"/>
            <a:r>
              <a:rPr lang="en-US" dirty="0" smtClean="0"/>
              <a:t>CIT – Tomorrow: Looking to the Future</a:t>
            </a:r>
            <a:endParaRPr lang="en-US" dirty="0"/>
          </a:p>
        </p:txBody>
      </p:sp>
      <p:sp>
        <p:nvSpPr>
          <p:cNvPr id="3" name="Content Placeholder 2"/>
          <p:cNvSpPr>
            <a:spLocks noGrp="1"/>
          </p:cNvSpPr>
          <p:nvPr>
            <p:ph idx="1"/>
          </p:nvPr>
        </p:nvSpPr>
        <p:spPr>
          <a:xfrm>
            <a:off x="286596" y="1326729"/>
            <a:ext cx="8857404" cy="5412981"/>
          </a:xfrm>
        </p:spPr>
        <p:txBody>
          <a:bodyPr>
            <a:normAutofit fontScale="92500" lnSpcReduction="20000"/>
          </a:bodyPr>
          <a:lstStyle/>
          <a:p>
            <a:r>
              <a:rPr lang="en-US" dirty="0" smtClean="0"/>
              <a:t>Business Systems Transformation </a:t>
            </a:r>
          </a:p>
          <a:p>
            <a:pPr lvl="1"/>
            <a:r>
              <a:rPr lang="en-US" dirty="0" smtClean="0"/>
              <a:t>SUNY HR</a:t>
            </a:r>
          </a:p>
          <a:p>
            <a:r>
              <a:rPr lang="en-US" dirty="0" smtClean="0"/>
              <a:t>Facilities Transformation (started)</a:t>
            </a:r>
          </a:p>
          <a:p>
            <a:r>
              <a:rPr lang="en-US" dirty="0" smtClean="0"/>
              <a:t>Expand Wireless Network </a:t>
            </a:r>
          </a:p>
          <a:p>
            <a:r>
              <a:rPr lang="en-US" dirty="0" smtClean="0"/>
              <a:t>Electronic Document Management </a:t>
            </a:r>
          </a:p>
          <a:p>
            <a:r>
              <a:rPr lang="en-US" dirty="0" smtClean="0"/>
              <a:t>Virtual Desktop Environment </a:t>
            </a:r>
          </a:p>
          <a:p>
            <a:r>
              <a:rPr lang="en-US" dirty="0" smtClean="0"/>
              <a:t>HUB Mobile</a:t>
            </a:r>
          </a:p>
          <a:p>
            <a:r>
              <a:rPr lang="en-US" dirty="0" smtClean="0"/>
              <a:t>Digital Classroom Technology</a:t>
            </a:r>
          </a:p>
          <a:p>
            <a:r>
              <a:rPr lang="en-US" dirty="0" smtClean="0"/>
              <a:t>Supporting On-line learning</a:t>
            </a:r>
          </a:p>
          <a:p>
            <a:r>
              <a:rPr lang="en-US" dirty="0" smtClean="0"/>
              <a:t>Campus Reporting</a:t>
            </a:r>
          </a:p>
          <a:p>
            <a:r>
              <a:rPr lang="en-US" dirty="0" smtClean="0"/>
              <a:t>Smart Buildings Pilot Project (Energy Conservation)</a:t>
            </a:r>
          </a:p>
          <a:p>
            <a:r>
              <a:rPr lang="en-US" dirty="0" smtClean="0"/>
              <a:t>Research Computing – Big Data Analytics</a:t>
            </a:r>
          </a:p>
          <a:p>
            <a:r>
              <a:rPr lang="en-US" dirty="0" smtClean="0"/>
              <a:t>Building a Downtown Campus Network </a:t>
            </a:r>
          </a:p>
          <a:p>
            <a:endParaRPr lang="en-US" dirty="0" smtClean="0"/>
          </a:p>
        </p:txBody>
      </p:sp>
    </p:spTree>
    <p:extLst>
      <p:ext uri="{BB962C8B-B14F-4D97-AF65-F5344CB8AC3E}">
        <p14:creationId xmlns:p14="http://schemas.microsoft.com/office/powerpoint/2010/main" val="62619086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8768"/>
            <a:ext cx="8813800" cy="711229"/>
          </a:xfrm>
        </p:spPr>
        <p:txBody>
          <a:bodyPr/>
          <a:lstStyle/>
          <a:p>
            <a:pPr algn="ctr"/>
            <a:r>
              <a:rPr lang="en-US" dirty="0" smtClean="0"/>
              <a:t>Research Computing Support</a:t>
            </a:r>
            <a:endParaRPr lang="en-US" dirty="0"/>
          </a:p>
        </p:txBody>
      </p:sp>
      <p:sp>
        <p:nvSpPr>
          <p:cNvPr id="3" name="Content Placeholder 2"/>
          <p:cNvSpPr>
            <a:spLocks noGrp="1"/>
          </p:cNvSpPr>
          <p:nvPr>
            <p:ph idx="1"/>
          </p:nvPr>
        </p:nvSpPr>
        <p:spPr>
          <a:xfrm>
            <a:off x="135458" y="1447806"/>
            <a:ext cx="8779941" cy="5139274"/>
          </a:xfrm>
        </p:spPr>
        <p:txBody>
          <a:bodyPr/>
          <a:lstStyle/>
          <a:p>
            <a:pPr marL="0" indent="0">
              <a:buNone/>
            </a:pPr>
            <a:r>
              <a:rPr lang="en-US" sz="2400" dirty="0" smtClean="0"/>
              <a:t>CCR Overview for 2012</a:t>
            </a:r>
          </a:p>
          <a:p>
            <a:pPr lvl="1"/>
            <a:r>
              <a:rPr lang="en-US" sz="2400" dirty="0" smtClean="0"/>
              <a:t>Utilization</a:t>
            </a:r>
          </a:p>
          <a:p>
            <a:pPr lvl="2"/>
            <a:r>
              <a:rPr lang="en-US" sz="1800" dirty="0" smtClean="0"/>
              <a:t>454 users (147 faculty)</a:t>
            </a:r>
            <a:endParaRPr lang="en-US" sz="1800" dirty="0"/>
          </a:p>
          <a:p>
            <a:pPr lvl="2"/>
            <a:r>
              <a:rPr lang="en-US" sz="1800" dirty="0" smtClean="0"/>
              <a:t>2M jobs run</a:t>
            </a:r>
          </a:p>
          <a:p>
            <a:pPr lvl="2"/>
            <a:r>
              <a:rPr lang="en-US" sz="1800" dirty="0" smtClean="0"/>
              <a:t>2.2M CPU days delivered</a:t>
            </a:r>
            <a:endParaRPr lang="en-US" sz="1800" dirty="0"/>
          </a:p>
          <a:p>
            <a:pPr lvl="2"/>
            <a:r>
              <a:rPr lang="en-US" sz="1800" dirty="0" smtClean="0"/>
              <a:t>600 TB of high performance storage</a:t>
            </a:r>
            <a:endParaRPr lang="en-US" sz="1800" dirty="0"/>
          </a:p>
          <a:p>
            <a:pPr lvl="1"/>
            <a:r>
              <a:rPr lang="en-US" sz="2400" dirty="0" smtClean="0"/>
              <a:t>Grant Proposals</a:t>
            </a:r>
            <a:endParaRPr lang="en-US" sz="2400" dirty="0"/>
          </a:p>
          <a:p>
            <a:pPr lvl="2"/>
            <a:r>
              <a:rPr lang="en-US" sz="1800" dirty="0" smtClean="0"/>
              <a:t>95 proposals totaling $217M submitted (CCR included on SPA approval form) </a:t>
            </a:r>
          </a:p>
          <a:p>
            <a:pPr lvl="1"/>
            <a:r>
              <a:rPr lang="en-US" sz="2400" dirty="0" smtClean="0"/>
              <a:t>Current CCR Grant Funding</a:t>
            </a:r>
            <a:endParaRPr lang="en-US" sz="1800" dirty="0" smtClean="0"/>
          </a:p>
          <a:p>
            <a:pPr lvl="2"/>
            <a:r>
              <a:rPr lang="en-US" sz="1800" dirty="0" smtClean="0"/>
              <a:t>Total value of current CCR grant funding $11.5M (CCR staff serve as PI or </a:t>
            </a:r>
            <a:r>
              <a:rPr lang="en-US" sz="1800" dirty="0" err="1" smtClean="0"/>
              <a:t>coPI</a:t>
            </a:r>
            <a:r>
              <a:rPr lang="en-US" sz="1800" dirty="0" smtClean="0"/>
              <a:t>)</a:t>
            </a:r>
          </a:p>
          <a:p>
            <a:pPr lvl="3"/>
            <a:r>
              <a:rPr lang="en-US" sz="1800" dirty="0" smtClean="0"/>
              <a:t>$500K+ overhead returned to university in 2012</a:t>
            </a:r>
          </a:p>
          <a:p>
            <a:pPr lvl="3"/>
            <a:r>
              <a:rPr lang="en-US" sz="1800" dirty="0" smtClean="0"/>
              <a:t>$100K salary recovery returned to university in 2012 (20% tax)</a:t>
            </a:r>
          </a:p>
        </p:txBody>
      </p:sp>
      <p:pic>
        <p:nvPicPr>
          <p:cNvPr id="5" name="Picture 4" descr="previewimage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0601" y="1718730"/>
            <a:ext cx="2328336" cy="2328336"/>
          </a:xfrm>
          <a:prstGeom prst="rect">
            <a:avLst/>
          </a:prstGeom>
        </p:spPr>
      </p:pic>
    </p:spTree>
    <p:extLst>
      <p:ext uri="{BB962C8B-B14F-4D97-AF65-F5344CB8AC3E}">
        <p14:creationId xmlns:p14="http://schemas.microsoft.com/office/powerpoint/2010/main" val="1917617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6231"/>
            <a:ext cx="8813800" cy="686102"/>
          </a:xfrm>
        </p:spPr>
        <p:txBody>
          <a:bodyPr/>
          <a:lstStyle/>
          <a:p>
            <a:pPr algn="ctr"/>
            <a:r>
              <a:rPr lang="en-US" dirty="0" smtClean="0"/>
              <a:t>Summary</a:t>
            </a:r>
            <a:endParaRPr lang="en-US" dirty="0"/>
          </a:p>
        </p:txBody>
      </p:sp>
      <p:sp>
        <p:nvSpPr>
          <p:cNvPr id="3" name="Content Placeholder 2"/>
          <p:cNvSpPr>
            <a:spLocks noGrp="1"/>
          </p:cNvSpPr>
          <p:nvPr>
            <p:ph idx="1"/>
          </p:nvPr>
        </p:nvSpPr>
        <p:spPr>
          <a:xfrm>
            <a:off x="221666" y="1149102"/>
            <a:ext cx="8820733" cy="5319422"/>
          </a:xfrm>
        </p:spPr>
        <p:txBody>
          <a:bodyPr/>
          <a:lstStyle/>
          <a:p>
            <a:r>
              <a:rPr lang="en-US" sz="2000" dirty="0" smtClean="0"/>
              <a:t>Projected </a:t>
            </a:r>
            <a:r>
              <a:rPr lang="en-US" sz="2000" dirty="0"/>
              <a:t>funding </a:t>
            </a:r>
            <a:r>
              <a:rPr lang="en-US" sz="2000" dirty="0" smtClean="0"/>
              <a:t>model </a:t>
            </a:r>
            <a:r>
              <a:rPr lang="en-US" sz="2000" dirty="0"/>
              <a:t>allows us to </a:t>
            </a:r>
            <a:r>
              <a:rPr lang="en-US" sz="2000" dirty="0" smtClean="0"/>
              <a:t>maintain current service levels for the next few years (</a:t>
            </a:r>
            <a:r>
              <a:rPr lang="en-US" sz="2000" smtClean="0"/>
              <a:t>assuming capital </a:t>
            </a:r>
            <a:r>
              <a:rPr lang="en-US" sz="2000" dirty="0" smtClean="0"/>
              <a:t>money continues)</a:t>
            </a:r>
          </a:p>
          <a:p>
            <a:pPr marL="342900" lvl="1" indent="-342900">
              <a:buSzTx/>
              <a:buFont typeface="Arial"/>
              <a:buChar char="•"/>
            </a:pPr>
            <a:r>
              <a:rPr lang="en-US" sz="2000" dirty="0" smtClean="0"/>
              <a:t>Policy for funding </a:t>
            </a:r>
            <a:r>
              <a:rPr lang="en-US" sz="2000" dirty="0"/>
              <a:t>new strategic campus IT initiatives needs to be </a:t>
            </a:r>
            <a:r>
              <a:rPr lang="en-US" sz="2000" dirty="0" smtClean="0"/>
              <a:t>addressed</a:t>
            </a:r>
          </a:p>
          <a:p>
            <a:r>
              <a:rPr lang="en-US" sz="2000" dirty="0" smtClean="0"/>
              <a:t>Stable funding model needed for:</a:t>
            </a:r>
          </a:p>
          <a:p>
            <a:pPr lvl="1"/>
            <a:r>
              <a:rPr lang="en-US" sz="2000" dirty="0" smtClean="0"/>
              <a:t>Increases in the ongoing cost of supporting current systems and services. Ongoing support costs of new campus IT initiatives</a:t>
            </a:r>
          </a:p>
          <a:p>
            <a:pPr lvl="1"/>
            <a:r>
              <a:rPr lang="en-US" sz="2000" dirty="0"/>
              <a:t>IT capital allocation </a:t>
            </a:r>
            <a:r>
              <a:rPr lang="en-US" sz="2000" dirty="0" smtClean="0"/>
              <a:t>is </a:t>
            </a:r>
            <a:r>
              <a:rPr lang="en-US" sz="2000" dirty="0"/>
              <a:t>not adequate to support on-going campus </a:t>
            </a:r>
            <a:r>
              <a:rPr lang="en-US" sz="2000" b="1" dirty="0"/>
              <a:t>core</a:t>
            </a:r>
            <a:r>
              <a:rPr lang="en-US" sz="2000" dirty="0"/>
              <a:t> infrastructure </a:t>
            </a:r>
            <a:r>
              <a:rPr lang="en-US" sz="2000" dirty="0" smtClean="0"/>
              <a:t>needs (ex. datacenter electrical and HVAC systems)</a:t>
            </a:r>
            <a:endParaRPr lang="en-US" sz="2000" dirty="0"/>
          </a:p>
          <a:p>
            <a:pPr lvl="1"/>
            <a:r>
              <a:rPr lang="en-US" sz="2000" dirty="0" smtClean="0"/>
              <a:t>CCR</a:t>
            </a:r>
          </a:p>
          <a:p>
            <a:r>
              <a:rPr lang="en-US" sz="2000" dirty="0" smtClean="0"/>
              <a:t>Further engage campus community to help determine priorities (ETAG, ESAC)</a:t>
            </a:r>
          </a:p>
          <a:p>
            <a:pPr lvl="1"/>
            <a:r>
              <a:rPr lang="en-US" sz="2000" dirty="0" smtClean="0"/>
              <a:t>Hub governance</a:t>
            </a:r>
          </a:p>
          <a:p>
            <a:pPr lvl="1"/>
            <a:r>
              <a:rPr lang="en-US" sz="2000" dirty="0" smtClean="0"/>
              <a:t>Mobile governance</a:t>
            </a:r>
          </a:p>
          <a:p>
            <a:pPr lvl="1"/>
            <a:r>
              <a:rPr lang="en-US" sz="2000" dirty="0" smtClean="0"/>
              <a:t>Workstation Standards Committee</a:t>
            </a:r>
          </a:p>
          <a:p>
            <a:pPr lvl="1"/>
            <a:r>
              <a:rPr lang="en-US" sz="2000" dirty="0" smtClean="0"/>
              <a:t>Classroom Committee</a:t>
            </a:r>
          </a:p>
          <a:p>
            <a:pPr lvl="1"/>
            <a:r>
              <a:rPr lang="en-US" sz="2000" dirty="0" smtClean="0"/>
              <a:t>DCTAC (Digital Communication Technology Advisory Committee)</a:t>
            </a:r>
          </a:p>
          <a:p>
            <a:pPr marL="0" indent="0">
              <a:buNone/>
            </a:pPr>
            <a:endParaRPr lang="en-US" dirty="0" smtClean="0">
              <a:solidFill>
                <a:srgbClr val="FF0000"/>
              </a:solidFill>
            </a:endParaRPr>
          </a:p>
          <a:p>
            <a:endParaRPr lang="en-US" dirty="0"/>
          </a:p>
        </p:txBody>
      </p:sp>
    </p:spTree>
    <p:extLst>
      <p:ext uri="{BB962C8B-B14F-4D97-AF65-F5344CB8AC3E}">
        <p14:creationId xmlns:p14="http://schemas.microsoft.com/office/powerpoint/2010/main" val="1033024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97004"/>
            <a:ext cx="9144000" cy="593185"/>
          </a:xfrm>
        </p:spPr>
        <p:txBody>
          <a:bodyPr/>
          <a:lstStyle/>
          <a:p>
            <a:pPr algn="ctr"/>
            <a:r>
              <a:rPr lang="en-US" dirty="0" smtClean="0"/>
              <a:t>Outline</a:t>
            </a:r>
            <a:endParaRPr lang="en-US" dirty="0"/>
          </a:p>
        </p:txBody>
      </p:sp>
      <p:sp>
        <p:nvSpPr>
          <p:cNvPr id="3" name="Content Placeholder 2"/>
          <p:cNvSpPr>
            <a:spLocks noGrp="1"/>
          </p:cNvSpPr>
          <p:nvPr>
            <p:ph idx="1"/>
          </p:nvPr>
        </p:nvSpPr>
        <p:spPr>
          <a:xfrm>
            <a:off x="326978" y="1170321"/>
            <a:ext cx="8857404" cy="4938380"/>
          </a:xfrm>
        </p:spPr>
        <p:txBody>
          <a:bodyPr>
            <a:normAutofit/>
          </a:bodyPr>
          <a:lstStyle/>
          <a:p>
            <a:r>
              <a:rPr lang="en-US" dirty="0" smtClean="0"/>
              <a:t>IT at UB</a:t>
            </a:r>
          </a:p>
          <a:p>
            <a:r>
              <a:rPr lang="en-US" dirty="0" smtClean="0"/>
              <a:t>CIT – Past 5 Years</a:t>
            </a:r>
          </a:p>
          <a:p>
            <a:r>
              <a:rPr lang="en-US" dirty="0" smtClean="0"/>
              <a:t>CIT – Today</a:t>
            </a:r>
          </a:p>
          <a:p>
            <a:r>
              <a:rPr lang="en-US" dirty="0" smtClean="0"/>
              <a:t>CIT – Future</a:t>
            </a:r>
          </a:p>
          <a:p>
            <a:r>
              <a:rPr lang="en-US" dirty="0" smtClean="0"/>
              <a:t>2012/13 Projects &amp; Priorities</a:t>
            </a:r>
          </a:p>
          <a:p>
            <a:r>
              <a:rPr lang="en-US" dirty="0" smtClean="0"/>
              <a:t>Research Computing</a:t>
            </a:r>
          </a:p>
          <a:p>
            <a:r>
              <a:rPr lang="en-US" dirty="0" smtClean="0"/>
              <a:t>Summary</a:t>
            </a:r>
          </a:p>
          <a:p>
            <a:endParaRPr lang="en-US" dirty="0" smtClean="0"/>
          </a:p>
        </p:txBody>
      </p:sp>
      <p:pic>
        <p:nvPicPr>
          <p:cNvPr id="5" name="Picture 4" descr="Cybrary_Image_DKL9287.jpg"/>
          <p:cNvPicPr>
            <a:picLocks noChangeAspect="1"/>
          </p:cNvPicPr>
          <p:nvPr/>
        </p:nvPicPr>
        <p:blipFill>
          <a:blip r:embed="rId3"/>
          <a:stretch>
            <a:fillRect/>
          </a:stretch>
        </p:blipFill>
        <p:spPr>
          <a:xfrm>
            <a:off x="4477462" y="3708400"/>
            <a:ext cx="4611394" cy="3078105"/>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1890"/>
            <a:ext cx="9144000" cy="589345"/>
          </a:xfrm>
        </p:spPr>
        <p:txBody>
          <a:bodyPr/>
          <a:lstStyle/>
          <a:p>
            <a:pPr algn="ctr"/>
            <a:r>
              <a:rPr lang="en-US" dirty="0" smtClean="0"/>
              <a:t>Satisfied Students</a:t>
            </a:r>
            <a:endParaRPr lang="en-US" dirty="0"/>
          </a:p>
        </p:txBody>
      </p:sp>
      <p:sp>
        <p:nvSpPr>
          <p:cNvPr id="3" name="Content Placeholder 2"/>
          <p:cNvSpPr>
            <a:spLocks noGrp="1"/>
          </p:cNvSpPr>
          <p:nvPr>
            <p:ph idx="1"/>
          </p:nvPr>
        </p:nvSpPr>
        <p:spPr>
          <a:xfrm>
            <a:off x="457200" y="1410507"/>
            <a:ext cx="8229600" cy="1413565"/>
          </a:xfrm>
        </p:spPr>
        <p:txBody>
          <a:bodyPr/>
          <a:lstStyle/>
          <a:p>
            <a:pPr algn="ctr">
              <a:buNone/>
            </a:pPr>
            <a:r>
              <a:rPr lang="en-US" dirty="0" smtClean="0"/>
              <a:t>UB’s IT services rank highly on the College Prowler website (</a:t>
            </a:r>
            <a:r>
              <a:rPr lang="en-US" u="sng" dirty="0" smtClean="0">
                <a:hlinkClick r:id="rId2"/>
              </a:rPr>
              <a:t>www.collegeprowler.com</a:t>
            </a:r>
            <a:r>
              <a:rPr lang="en-US" dirty="0" smtClean="0"/>
              <a:t>) </a:t>
            </a:r>
            <a:endParaRPr lang="en-US" dirty="0"/>
          </a:p>
        </p:txBody>
      </p:sp>
      <p:pic>
        <p:nvPicPr>
          <p:cNvPr id="4" name="Picture 3"/>
          <p:cNvPicPr/>
          <p:nvPr/>
        </p:nvPicPr>
        <p:blipFill>
          <a:blip r:embed="rId3" cstate="print"/>
          <a:srcRect/>
          <a:stretch>
            <a:fillRect/>
          </a:stretch>
        </p:blipFill>
        <p:spPr bwMode="auto">
          <a:xfrm>
            <a:off x="561458" y="2615731"/>
            <a:ext cx="8054137" cy="3980459"/>
          </a:xfrm>
          <a:prstGeom prst="rect">
            <a:avLst/>
          </a:prstGeom>
          <a:noFill/>
          <a:ln w="9525">
            <a:noFill/>
            <a:miter lim="800000"/>
            <a:headEnd/>
            <a:tailEnd/>
          </a:ln>
        </p:spPr>
      </p:pic>
      <p:sp>
        <p:nvSpPr>
          <p:cNvPr id="5" name="TextBox 4"/>
          <p:cNvSpPr txBox="1"/>
          <p:nvPr/>
        </p:nvSpPr>
        <p:spPr>
          <a:xfrm rot="16200000">
            <a:off x="595686" y="6031873"/>
            <a:ext cx="551879" cy="369332"/>
          </a:xfrm>
          <a:prstGeom prst="rect">
            <a:avLst/>
          </a:prstGeom>
          <a:solidFill>
            <a:schemeClr val="bg1"/>
          </a:solidFill>
        </p:spPr>
        <p:txBody>
          <a:bodyPr wrap="none" rtlCol="0">
            <a:spAutoFit/>
          </a:bodyPr>
          <a:lstStyle/>
          <a:p>
            <a:r>
              <a:rPr lang="en-US" b="1" dirty="0" smtClean="0">
                <a:solidFill>
                  <a:srgbClr val="FF0000"/>
                </a:solidFill>
              </a:rPr>
              <a:t>UB</a:t>
            </a:r>
            <a:endParaRPr lang="en-US" b="1" dirty="0">
              <a:solidFill>
                <a:srgbClr val="FF0000"/>
              </a:solidFill>
            </a:endParaRPr>
          </a:p>
        </p:txBody>
      </p:sp>
    </p:spTree>
    <p:extLst>
      <p:ext uri="{BB962C8B-B14F-4D97-AF65-F5344CB8AC3E}">
        <p14:creationId xmlns:p14="http://schemas.microsoft.com/office/powerpoint/2010/main" val="23496714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12118"/>
            <a:ext cx="9144000" cy="559117"/>
          </a:xfrm>
        </p:spPr>
        <p:txBody>
          <a:bodyPr/>
          <a:lstStyle/>
          <a:p>
            <a:pPr algn="ctr"/>
            <a:r>
              <a:rPr lang="en-US" dirty="0" smtClean="0"/>
              <a:t>Efficient Operation</a:t>
            </a:r>
            <a:endParaRPr lang="en-US" dirty="0"/>
          </a:p>
        </p:txBody>
      </p:sp>
      <p:sp>
        <p:nvSpPr>
          <p:cNvPr id="3" name="Content Placeholder 2"/>
          <p:cNvSpPr>
            <a:spLocks noGrp="1"/>
          </p:cNvSpPr>
          <p:nvPr>
            <p:ph idx="1"/>
          </p:nvPr>
        </p:nvSpPr>
        <p:spPr>
          <a:xfrm>
            <a:off x="305552" y="1296339"/>
            <a:ext cx="8686800" cy="844929"/>
          </a:xfrm>
        </p:spPr>
        <p:txBody>
          <a:bodyPr/>
          <a:lstStyle/>
          <a:p>
            <a:pPr algn="ctr">
              <a:buNone/>
            </a:pPr>
            <a:r>
              <a:rPr lang="en-US" dirty="0" smtClean="0"/>
              <a:t>Central IT funding per student compared to peers</a:t>
            </a:r>
            <a:endParaRPr lang="en-US" dirty="0"/>
          </a:p>
        </p:txBody>
      </p:sp>
      <p:pic>
        <p:nvPicPr>
          <p:cNvPr id="4" name="Picture 3"/>
          <p:cNvPicPr/>
          <p:nvPr/>
        </p:nvPicPr>
        <p:blipFill>
          <a:blip r:embed="rId2" cstate="print"/>
          <a:srcRect/>
          <a:stretch>
            <a:fillRect/>
          </a:stretch>
        </p:blipFill>
        <p:spPr bwMode="auto">
          <a:xfrm>
            <a:off x="429372" y="2076449"/>
            <a:ext cx="8418554" cy="4150127"/>
          </a:xfrm>
          <a:prstGeom prst="rect">
            <a:avLst/>
          </a:prstGeom>
          <a:noFill/>
          <a:ln w="9525">
            <a:noFill/>
            <a:miter lim="800000"/>
            <a:headEnd/>
            <a:tailEnd/>
          </a:ln>
        </p:spPr>
      </p:pic>
    </p:spTree>
    <p:extLst>
      <p:ext uri="{BB962C8B-B14F-4D97-AF65-F5344CB8AC3E}">
        <p14:creationId xmlns:p14="http://schemas.microsoft.com/office/powerpoint/2010/main" val="14533713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97004"/>
            <a:ext cx="9144000" cy="593185"/>
          </a:xfrm>
        </p:spPr>
        <p:txBody>
          <a:bodyPr/>
          <a:lstStyle/>
          <a:p>
            <a:pPr algn="ctr"/>
            <a:r>
              <a:rPr lang="en-US" dirty="0" smtClean="0"/>
              <a:t>CIT - The Past </a:t>
            </a:r>
            <a:r>
              <a:rPr lang="en-US" smtClean="0"/>
              <a:t>5 Years</a:t>
            </a:r>
            <a:endParaRPr lang="en-US" dirty="0"/>
          </a:p>
        </p:txBody>
      </p:sp>
      <p:sp>
        <p:nvSpPr>
          <p:cNvPr id="3" name="Content Placeholder 2"/>
          <p:cNvSpPr>
            <a:spLocks noGrp="1"/>
          </p:cNvSpPr>
          <p:nvPr>
            <p:ph idx="1"/>
          </p:nvPr>
        </p:nvSpPr>
        <p:spPr>
          <a:xfrm>
            <a:off x="146896" y="1352129"/>
            <a:ext cx="8997104" cy="5412981"/>
          </a:xfrm>
        </p:spPr>
        <p:txBody>
          <a:bodyPr>
            <a:normAutofit fontScale="70000" lnSpcReduction="20000"/>
          </a:bodyPr>
          <a:lstStyle/>
          <a:p>
            <a:r>
              <a:rPr lang="en-US" dirty="0" smtClean="0"/>
              <a:t>Reduction of $</a:t>
            </a:r>
            <a:r>
              <a:rPr lang="en-US" dirty="0"/>
              <a:t>5</a:t>
            </a:r>
            <a:r>
              <a:rPr lang="en-US" dirty="0" smtClean="0"/>
              <a:t>M in budget and 10 FTE </a:t>
            </a:r>
          </a:p>
          <a:p>
            <a:r>
              <a:rPr lang="en-US" dirty="0" smtClean="0"/>
              <a:t>Ave annual increases of 9% in software &amp; hardware </a:t>
            </a:r>
            <a:r>
              <a:rPr lang="en-US" dirty="0" err="1" smtClean="0"/>
              <a:t>maint</a:t>
            </a:r>
            <a:r>
              <a:rPr lang="en-US" dirty="0" smtClean="0"/>
              <a:t> costs</a:t>
            </a:r>
          </a:p>
          <a:p>
            <a:r>
              <a:rPr lang="en-US" dirty="0"/>
              <a:t>New and expanded technology offerings and </a:t>
            </a:r>
            <a:r>
              <a:rPr lang="en-US" dirty="0" smtClean="0"/>
              <a:t>services </a:t>
            </a:r>
          </a:p>
          <a:p>
            <a:pPr lvl="1"/>
            <a:r>
              <a:rPr lang="en-US" dirty="0" smtClean="0"/>
              <a:t>HUB   </a:t>
            </a:r>
          </a:p>
          <a:p>
            <a:pPr lvl="1"/>
            <a:r>
              <a:rPr lang="en-US" dirty="0"/>
              <a:t>UBCMS Web Content Management </a:t>
            </a:r>
            <a:r>
              <a:rPr lang="en-US" dirty="0" smtClean="0"/>
              <a:t>System Developed </a:t>
            </a:r>
          </a:p>
          <a:p>
            <a:pPr lvl="1"/>
            <a:r>
              <a:rPr lang="en-US" dirty="0" smtClean="0"/>
              <a:t>Consolidation Across Campus</a:t>
            </a:r>
          </a:p>
          <a:p>
            <a:pPr lvl="2"/>
            <a:r>
              <a:rPr lang="en-US" dirty="0" smtClean="0"/>
              <a:t>Virtualization (</a:t>
            </a:r>
            <a:r>
              <a:rPr lang="en-US" dirty="0" err="1" smtClean="0"/>
              <a:t>est</a:t>
            </a:r>
            <a:r>
              <a:rPr lang="en-US" dirty="0" smtClean="0"/>
              <a:t> savings $1M)</a:t>
            </a:r>
          </a:p>
          <a:p>
            <a:pPr lvl="2"/>
            <a:r>
              <a:rPr lang="en-US" dirty="0" smtClean="0"/>
              <a:t>VOIP (</a:t>
            </a:r>
            <a:r>
              <a:rPr lang="en-US" dirty="0" err="1" smtClean="0"/>
              <a:t>est</a:t>
            </a:r>
            <a:r>
              <a:rPr lang="en-US" dirty="0" smtClean="0"/>
              <a:t> $3.5M cost avoidance across campus)</a:t>
            </a:r>
          </a:p>
          <a:p>
            <a:pPr lvl="2"/>
            <a:r>
              <a:rPr lang="en-US" dirty="0" smtClean="0"/>
              <a:t>Departmental server </a:t>
            </a:r>
            <a:r>
              <a:rPr lang="en-US" dirty="0"/>
              <a:t>r</a:t>
            </a:r>
            <a:r>
              <a:rPr lang="en-US" dirty="0" smtClean="0"/>
              <a:t>oom consolidation (</a:t>
            </a:r>
            <a:r>
              <a:rPr lang="en-US" dirty="0" err="1" smtClean="0"/>
              <a:t>est</a:t>
            </a:r>
            <a:r>
              <a:rPr lang="en-US" dirty="0" smtClean="0"/>
              <a:t> savings &gt;&gt; $200K)</a:t>
            </a:r>
          </a:p>
          <a:p>
            <a:pPr lvl="2"/>
            <a:r>
              <a:rPr lang="en-US" dirty="0" smtClean="0"/>
              <a:t>Email consolidation (</a:t>
            </a:r>
            <a:r>
              <a:rPr lang="en-US" dirty="0" err="1" smtClean="0"/>
              <a:t>est</a:t>
            </a:r>
            <a:r>
              <a:rPr lang="en-US" dirty="0" smtClean="0"/>
              <a:t> savings $80K)</a:t>
            </a:r>
          </a:p>
          <a:p>
            <a:pPr lvl="2"/>
            <a:r>
              <a:rPr lang="en-US" dirty="0" smtClean="0"/>
              <a:t>File Services (</a:t>
            </a:r>
            <a:r>
              <a:rPr lang="en-US" dirty="0" err="1" smtClean="0"/>
              <a:t>est</a:t>
            </a:r>
            <a:r>
              <a:rPr lang="en-US" dirty="0" smtClean="0"/>
              <a:t> savings $180K)</a:t>
            </a:r>
          </a:p>
          <a:p>
            <a:pPr lvl="2"/>
            <a:r>
              <a:rPr lang="en-US" dirty="0"/>
              <a:t>Note:  All these </a:t>
            </a:r>
            <a:r>
              <a:rPr lang="en-US" dirty="0" smtClean="0"/>
              <a:t>consolidations resulted </a:t>
            </a:r>
            <a:r>
              <a:rPr lang="en-US" dirty="0"/>
              <a:t>in increased costs to </a:t>
            </a:r>
            <a:r>
              <a:rPr lang="en-US" dirty="0" smtClean="0"/>
              <a:t>CIT</a:t>
            </a:r>
          </a:p>
          <a:p>
            <a:pPr lvl="1"/>
            <a:r>
              <a:rPr lang="en-US" dirty="0" smtClean="0"/>
              <a:t>Networking (10 </a:t>
            </a:r>
            <a:r>
              <a:rPr lang="en-US" dirty="0" err="1" smtClean="0"/>
              <a:t>gE</a:t>
            </a:r>
            <a:r>
              <a:rPr lang="en-US" dirty="0" smtClean="0"/>
              <a:t> backbone, campus wireless coverage)</a:t>
            </a:r>
          </a:p>
          <a:p>
            <a:pPr lvl="1"/>
            <a:r>
              <a:rPr lang="en-US" dirty="0" smtClean="0"/>
              <a:t>$10M Research Computing Upgrade (external funds)</a:t>
            </a:r>
          </a:p>
          <a:p>
            <a:pPr lvl="1"/>
            <a:r>
              <a:rPr lang="en-US" dirty="0" smtClean="0"/>
              <a:t>IT Design and support for 7 new buildings</a:t>
            </a:r>
          </a:p>
          <a:p>
            <a:pPr lvl="1"/>
            <a:r>
              <a:rPr lang="en-US" dirty="0" err="1" smtClean="0"/>
              <a:t>Cybrary</a:t>
            </a:r>
            <a:endParaRPr lang="en-US" dirty="0" smtClean="0"/>
          </a:p>
          <a:p>
            <a:pPr lvl="1"/>
            <a:r>
              <a:rPr lang="en-US" dirty="0" smtClean="0"/>
              <a:t>Expanded hours of operation</a:t>
            </a:r>
            <a:endParaRPr lang="en-US" dirty="0"/>
          </a:p>
          <a:p>
            <a:pPr lvl="1"/>
            <a:endParaRPr lang="en-US" dirty="0" smtClean="0"/>
          </a:p>
          <a:p>
            <a:endParaRPr lang="en-US" dirty="0" smtClean="0"/>
          </a:p>
        </p:txBody>
      </p:sp>
    </p:spTree>
    <p:extLst>
      <p:ext uri="{BB962C8B-B14F-4D97-AF65-F5344CB8AC3E}">
        <p14:creationId xmlns:p14="http://schemas.microsoft.com/office/powerpoint/2010/main" val="67324328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6231"/>
            <a:ext cx="9144000" cy="686102"/>
          </a:xfrm>
        </p:spPr>
        <p:txBody>
          <a:bodyPr/>
          <a:lstStyle/>
          <a:p>
            <a:pPr algn="ctr"/>
            <a:r>
              <a:rPr lang="en-US" dirty="0" smtClean="0"/>
              <a:t>Examples of Increasing IT Infrastructure Costs</a:t>
            </a:r>
            <a:endParaRPr lang="en-US" dirty="0"/>
          </a:p>
        </p:txBody>
      </p:sp>
      <p:sp>
        <p:nvSpPr>
          <p:cNvPr id="3" name="Content Placeholder 2"/>
          <p:cNvSpPr>
            <a:spLocks noGrp="1"/>
          </p:cNvSpPr>
          <p:nvPr>
            <p:ph idx="1"/>
          </p:nvPr>
        </p:nvSpPr>
        <p:spPr>
          <a:xfrm>
            <a:off x="221666" y="1401812"/>
            <a:ext cx="8820733" cy="5319422"/>
          </a:xfrm>
        </p:spPr>
        <p:txBody>
          <a:bodyPr/>
          <a:lstStyle/>
          <a:p>
            <a:pPr marL="0" indent="0">
              <a:buNone/>
            </a:pPr>
            <a:r>
              <a:rPr lang="en-US" sz="2000" b="1" dirty="0" smtClean="0"/>
              <a:t>Wireless Minimal Coverage and Subsequent Expansion</a:t>
            </a:r>
          </a:p>
          <a:p>
            <a:pPr lvl="1"/>
            <a:r>
              <a:rPr lang="en-US" sz="1800" dirty="0" smtClean="0"/>
              <a:t>Six to seven  year program to provide minimal wireless coverage (@$700K per year)</a:t>
            </a:r>
          </a:p>
          <a:p>
            <a:pPr lvl="2"/>
            <a:r>
              <a:rPr lang="en-US" sz="1400" dirty="0" smtClean="0"/>
              <a:t>On going maintenance costs were not budgeted </a:t>
            </a:r>
          </a:p>
          <a:p>
            <a:pPr lvl="1"/>
            <a:r>
              <a:rPr lang="en-US" sz="1800" dirty="0" smtClean="0"/>
              <a:t>~</a:t>
            </a:r>
            <a:r>
              <a:rPr lang="en-US" sz="1800" b="1" dirty="0" smtClean="0"/>
              <a:t>345</a:t>
            </a:r>
            <a:r>
              <a:rPr lang="en-US" sz="1800" dirty="0" smtClean="0"/>
              <a:t> Access Point (AP) installations per year for past 7 years  (~2600 AP’s) </a:t>
            </a:r>
          </a:p>
          <a:p>
            <a:pPr lvl="1"/>
            <a:r>
              <a:rPr lang="en-US" sz="1800" dirty="0" smtClean="0"/>
              <a:t>Average </a:t>
            </a:r>
            <a:r>
              <a:rPr lang="en-US" sz="1800" dirty="0"/>
              <a:t>annual expenditure of </a:t>
            </a:r>
            <a:r>
              <a:rPr lang="en-US" sz="1800" b="1" dirty="0"/>
              <a:t>$700K</a:t>
            </a:r>
            <a:r>
              <a:rPr lang="en-US" sz="1800" dirty="0"/>
              <a:t> translates to $2,000/AP</a:t>
            </a:r>
          </a:p>
          <a:p>
            <a:pPr lvl="1"/>
            <a:r>
              <a:rPr lang="en-US" sz="1800" dirty="0"/>
              <a:t>Full capacity build out </a:t>
            </a:r>
            <a:r>
              <a:rPr lang="en-US" sz="1800" dirty="0" smtClean="0"/>
              <a:t>requires </a:t>
            </a:r>
            <a:r>
              <a:rPr lang="en-US" sz="1800" dirty="0"/>
              <a:t>~4680 AP’s.</a:t>
            </a:r>
          </a:p>
          <a:p>
            <a:pPr lvl="1"/>
            <a:r>
              <a:rPr lang="en-US" sz="1800" dirty="0"/>
              <a:t>Average technology lifespan is 10 </a:t>
            </a:r>
            <a:r>
              <a:rPr lang="en-US" sz="1800" dirty="0" smtClean="0"/>
              <a:t>years with a replacement </a:t>
            </a:r>
            <a:r>
              <a:rPr lang="en-US" sz="1800" dirty="0"/>
              <a:t>cost ~$1,750/AP</a:t>
            </a:r>
          </a:p>
          <a:p>
            <a:pPr lvl="1"/>
            <a:r>
              <a:rPr lang="en-US" sz="1800" dirty="0" smtClean="0"/>
              <a:t>At </a:t>
            </a:r>
            <a:r>
              <a:rPr lang="en-US" sz="1800" dirty="0"/>
              <a:t>2600 AP’s we will need to replace </a:t>
            </a:r>
            <a:r>
              <a:rPr lang="en-US" sz="1800" b="1" dirty="0"/>
              <a:t>260</a:t>
            </a:r>
            <a:r>
              <a:rPr lang="en-US" sz="1800" dirty="0"/>
              <a:t> AP’s per year </a:t>
            </a:r>
            <a:r>
              <a:rPr lang="en-US" sz="1800" dirty="0" smtClean="0"/>
              <a:t>at a cost of </a:t>
            </a:r>
            <a:r>
              <a:rPr lang="en-US" sz="1800" b="1" dirty="0" smtClean="0"/>
              <a:t>$455K/year</a:t>
            </a:r>
            <a:r>
              <a:rPr lang="en-US" sz="1800" dirty="0" smtClean="0"/>
              <a:t>.  </a:t>
            </a:r>
            <a:endParaRPr lang="en-US" sz="1800" dirty="0"/>
          </a:p>
          <a:p>
            <a:pPr lvl="1"/>
            <a:r>
              <a:rPr lang="en-US" sz="1800" dirty="0"/>
              <a:t>At full build out we will need to replace </a:t>
            </a:r>
            <a:r>
              <a:rPr lang="en-US" sz="1800" b="1" dirty="0"/>
              <a:t>468</a:t>
            </a:r>
            <a:r>
              <a:rPr lang="en-US" sz="1800" dirty="0"/>
              <a:t> AP’s per year at a maintenance cost of </a:t>
            </a:r>
            <a:r>
              <a:rPr lang="en-US" sz="1800" b="1" dirty="0"/>
              <a:t>$819k/year</a:t>
            </a:r>
            <a:r>
              <a:rPr lang="en-US" sz="1800" dirty="0" smtClean="0"/>
              <a:t>. </a:t>
            </a:r>
          </a:p>
          <a:p>
            <a:pPr lvl="1"/>
            <a:r>
              <a:rPr lang="en-US" sz="1800" dirty="0" smtClean="0"/>
              <a:t>(</a:t>
            </a:r>
            <a:r>
              <a:rPr lang="en-US" sz="1800" dirty="0"/>
              <a:t>This assumes additional funds are provided over the next 3 – 5 years to allow us to reach full capacity in AP’s).</a:t>
            </a:r>
            <a:r>
              <a:rPr lang="en-US" sz="2000" dirty="0"/>
              <a:t> </a:t>
            </a:r>
            <a:endParaRPr lang="en-US" sz="2000" dirty="0" smtClean="0"/>
          </a:p>
          <a:p>
            <a:pPr marL="457200" lvl="1" indent="0">
              <a:buNone/>
            </a:pPr>
            <a:endParaRPr lang="en-US" sz="2000" b="1" dirty="0" smtClean="0"/>
          </a:p>
          <a:p>
            <a:pPr marL="457200" lvl="1" indent="0">
              <a:buNone/>
            </a:pPr>
            <a:r>
              <a:rPr lang="en-US" sz="2000" b="1" dirty="0" smtClean="0"/>
              <a:t>Conclusion: </a:t>
            </a:r>
            <a:r>
              <a:rPr lang="en-US" sz="2000" dirty="0" smtClean="0"/>
              <a:t>What started out as a </a:t>
            </a:r>
            <a:r>
              <a:rPr lang="en-US" sz="2000" dirty="0"/>
              <a:t>6</a:t>
            </a:r>
            <a:r>
              <a:rPr lang="en-US" sz="2000" dirty="0" smtClean="0"/>
              <a:t> year plan for minimal wireless coverage across UB with an annual commitment of $700K translates </a:t>
            </a:r>
            <a:r>
              <a:rPr lang="en-US" sz="2000" dirty="0"/>
              <a:t>to </a:t>
            </a:r>
            <a:r>
              <a:rPr lang="en-US" sz="2000" dirty="0" smtClean="0"/>
              <a:t>a more </a:t>
            </a:r>
            <a:r>
              <a:rPr lang="en-US" sz="2000" dirty="0"/>
              <a:t>than </a:t>
            </a:r>
            <a:r>
              <a:rPr lang="en-US" sz="2000" b="1" dirty="0"/>
              <a:t>$800K annual </a:t>
            </a:r>
            <a:r>
              <a:rPr lang="en-US" sz="2000" b="1" dirty="0" smtClean="0"/>
              <a:t>maintenance cost</a:t>
            </a:r>
            <a:r>
              <a:rPr lang="en-US" sz="2000" dirty="0" smtClean="0"/>
              <a:t>, </a:t>
            </a:r>
            <a:r>
              <a:rPr lang="en-US" sz="2000" dirty="0"/>
              <a:t>exclusive of further expansion costs.</a:t>
            </a:r>
            <a:endParaRPr lang="en-US" sz="2000" b="1" dirty="0"/>
          </a:p>
          <a:p>
            <a:pPr marL="457200" lvl="1" indent="0">
              <a:buNone/>
            </a:pPr>
            <a:r>
              <a:rPr lang="en-US" dirty="0" smtClean="0"/>
              <a:t> </a:t>
            </a:r>
            <a:endParaRPr lang="en-US" dirty="0"/>
          </a:p>
          <a:p>
            <a:endParaRPr lang="en-US" dirty="0" smtClean="0">
              <a:solidFill>
                <a:srgbClr val="FF0000"/>
              </a:solidFill>
            </a:endParaRPr>
          </a:p>
          <a:p>
            <a:endParaRPr lang="en-US" dirty="0"/>
          </a:p>
        </p:txBody>
      </p:sp>
    </p:spTree>
    <p:extLst>
      <p:ext uri="{BB962C8B-B14F-4D97-AF65-F5344CB8AC3E}">
        <p14:creationId xmlns:p14="http://schemas.microsoft.com/office/powerpoint/2010/main" val="34954036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0560"/>
            <a:ext cx="9144000" cy="579120"/>
          </a:xfrm>
        </p:spPr>
        <p:txBody>
          <a:bodyPr/>
          <a:lstStyle/>
          <a:p>
            <a:pPr algn="ctr"/>
            <a:r>
              <a:rPr lang="en-US" dirty="0" smtClean="0"/>
              <a:t>Core Operations: What We Do Everyday</a:t>
            </a:r>
            <a:br>
              <a:rPr lang="en-US" dirty="0" smtClean="0"/>
            </a:br>
            <a:endParaRPr lang="en-US" dirty="0"/>
          </a:p>
        </p:txBody>
      </p:sp>
      <p:sp>
        <p:nvSpPr>
          <p:cNvPr id="3" name="Content Placeholder 2"/>
          <p:cNvSpPr>
            <a:spLocks noGrp="1"/>
          </p:cNvSpPr>
          <p:nvPr>
            <p:ph idx="1"/>
          </p:nvPr>
        </p:nvSpPr>
        <p:spPr>
          <a:xfrm>
            <a:off x="0" y="1958339"/>
            <a:ext cx="8930640" cy="5058164"/>
          </a:xfrm>
        </p:spPr>
        <p:txBody>
          <a:bodyPr numCol="2"/>
          <a:lstStyle/>
          <a:p>
            <a:pPr lvl="1"/>
            <a:r>
              <a:rPr lang="en-US" sz="2400" dirty="0" smtClean="0"/>
              <a:t>HUB</a:t>
            </a:r>
          </a:p>
          <a:p>
            <a:pPr lvl="1"/>
            <a:r>
              <a:rPr lang="en-US" sz="2400" dirty="0" err="1" smtClean="0"/>
              <a:t>UBlearns</a:t>
            </a:r>
            <a:endParaRPr lang="en-US" sz="2400" dirty="0" smtClean="0"/>
          </a:p>
          <a:p>
            <a:pPr lvl="1"/>
            <a:r>
              <a:rPr lang="en-US" sz="2400" dirty="0" smtClean="0"/>
              <a:t>Student Software</a:t>
            </a:r>
          </a:p>
          <a:p>
            <a:pPr lvl="1"/>
            <a:r>
              <a:rPr lang="en-US" sz="2400" dirty="0" smtClean="0"/>
              <a:t>Data Network</a:t>
            </a:r>
          </a:p>
          <a:p>
            <a:pPr lvl="1"/>
            <a:r>
              <a:rPr lang="en-US" sz="2400" dirty="0" smtClean="0"/>
              <a:t>Wireless</a:t>
            </a:r>
          </a:p>
          <a:p>
            <a:pPr lvl="1"/>
            <a:r>
              <a:rPr lang="en-US" sz="2400" dirty="0" smtClean="0"/>
              <a:t>Storage</a:t>
            </a:r>
          </a:p>
          <a:p>
            <a:pPr lvl="1"/>
            <a:r>
              <a:rPr lang="en-US" sz="2400" dirty="0" smtClean="0"/>
              <a:t>Data Center </a:t>
            </a:r>
          </a:p>
          <a:p>
            <a:pPr lvl="1"/>
            <a:r>
              <a:rPr lang="en-US" sz="2400" dirty="0" smtClean="0"/>
              <a:t>Email</a:t>
            </a:r>
          </a:p>
          <a:p>
            <a:pPr lvl="1"/>
            <a:r>
              <a:rPr lang="en-US" sz="2400" dirty="0" smtClean="0"/>
              <a:t>Emergency Systems</a:t>
            </a:r>
          </a:p>
          <a:p>
            <a:pPr lvl="1"/>
            <a:r>
              <a:rPr lang="en-US" sz="2400" dirty="0" smtClean="0"/>
              <a:t>Public Labs</a:t>
            </a:r>
          </a:p>
          <a:p>
            <a:pPr lvl="1"/>
            <a:r>
              <a:rPr lang="en-US" sz="2400" dirty="0" err="1" smtClean="0"/>
              <a:t>Infosource</a:t>
            </a:r>
            <a:r>
              <a:rPr lang="en-US" sz="2400" dirty="0" smtClean="0"/>
              <a:t> /SIRI</a:t>
            </a:r>
          </a:p>
          <a:p>
            <a:pPr lvl="1"/>
            <a:r>
              <a:rPr lang="en-US" sz="2400" dirty="0" smtClean="0"/>
              <a:t>Web Content Management</a:t>
            </a:r>
          </a:p>
          <a:p>
            <a:pPr lvl="1"/>
            <a:r>
              <a:rPr lang="en-US" sz="2400" dirty="0" smtClean="0"/>
              <a:t>Portal </a:t>
            </a:r>
            <a:r>
              <a:rPr lang="en-US" sz="2400" dirty="0" err="1" smtClean="0"/>
              <a:t>MyUB</a:t>
            </a:r>
            <a:endParaRPr lang="en-US" sz="2400" dirty="0" smtClean="0"/>
          </a:p>
          <a:p>
            <a:pPr lvl="1"/>
            <a:r>
              <a:rPr lang="en-US" sz="2400" dirty="0" smtClean="0"/>
              <a:t>Sponsored </a:t>
            </a:r>
            <a:r>
              <a:rPr lang="en-US" sz="2400" dirty="0"/>
              <a:t>P</a:t>
            </a:r>
            <a:r>
              <a:rPr lang="en-US" sz="2400" dirty="0" smtClean="0"/>
              <a:t>rogram </a:t>
            </a:r>
            <a:r>
              <a:rPr lang="en-US" sz="2400" dirty="0"/>
              <a:t>S</a:t>
            </a:r>
            <a:r>
              <a:rPr lang="en-US" sz="2400" dirty="0" smtClean="0"/>
              <a:t>upport</a:t>
            </a:r>
          </a:p>
          <a:p>
            <a:pPr lvl="1"/>
            <a:r>
              <a:rPr lang="en-US" sz="2400" dirty="0" smtClean="0"/>
              <a:t>VOIP</a:t>
            </a:r>
          </a:p>
          <a:p>
            <a:pPr lvl="1"/>
            <a:r>
              <a:rPr lang="en-US" sz="2400" dirty="0" smtClean="0"/>
              <a:t>Virtual Computing</a:t>
            </a:r>
          </a:p>
          <a:p>
            <a:pPr lvl="1"/>
            <a:r>
              <a:rPr lang="en-US" sz="2400" dirty="0" smtClean="0"/>
              <a:t>Classroom Services</a:t>
            </a:r>
          </a:p>
          <a:p>
            <a:pPr lvl="1"/>
            <a:r>
              <a:rPr lang="en-US" sz="2400" dirty="0" smtClean="0"/>
              <a:t>Campus Business Operations</a:t>
            </a:r>
          </a:p>
          <a:p>
            <a:pPr lvl="1"/>
            <a:r>
              <a:rPr lang="en-US" sz="2400" dirty="0" smtClean="0"/>
              <a:t>RESNET</a:t>
            </a:r>
          </a:p>
          <a:p>
            <a:pPr lvl="1"/>
            <a:r>
              <a:rPr lang="en-US" sz="2400" dirty="0" smtClean="0"/>
              <a:t>SUNY Interfaces</a:t>
            </a:r>
          </a:p>
          <a:p>
            <a:pPr lvl="1"/>
            <a:r>
              <a:rPr lang="en-US" sz="2400" dirty="0" smtClean="0"/>
              <a:t>Research Computing Support</a:t>
            </a:r>
          </a:p>
          <a:p>
            <a:pPr lvl="1"/>
            <a:endParaRPr lang="en-US" sz="1400" dirty="0" smtClean="0"/>
          </a:p>
          <a:p>
            <a:pPr marL="0" indent="0">
              <a:buNone/>
            </a:pPr>
            <a:endParaRPr lang="en-US" dirty="0"/>
          </a:p>
        </p:txBody>
      </p:sp>
    </p:spTree>
    <p:extLst>
      <p:ext uri="{BB962C8B-B14F-4D97-AF65-F5344CB8AC3E}">
        <p14:creationId xmlns:p14="http://schemas.microsoft.com/office/powerpoint/2010/main" val="17032163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97004"/>
            <a:ext cx="9144000" cy="593185"/>
          </a:xfrm>
        </p:spPr>
        <p:txBody>
          <a:bodyPr/>
          <a:lstStyle/>
          <a:p>
            <a:pPr algn="ctr"/>
            <a:r>
              <a:rPr lang="en-US" dirty="0" smtClean="0"/>
              <a:t>CIT - Today: Well Positioned</a:t>
            </a:r>
            <a:endParaRPr lang="en-US" dirty="0"/>
          </a:p>
        </p:txBody>
      </p:sp>
      <p:sp>
        <p:nvSpPr>
          <p:cNvPr id="3" name="Content Placeholder 2"/>
          <p:cNvSpPr>
            <a:spLocks noGrp="1"/>
          </p:cNvSpPr>
          <p:nvPr>
            <p:ph idx="1"/>
          </p:nvPr>
        </p:nvSpPr>
        <p:spPr>
          <a:xfrm>
            <a:off x="108796" y="1326729"/>
            <a:ext cx="8793904" cy="5531271"/>
          </a:xfrm>
        </p:spPr>
        <p:txBody>
          <a:bodyPr>
            <a:normAutofit fontScale="92500" lnSpcReduction="20000"/>
          </a:bodyPr>
          <a:lstStyle/>
          <a:p>
            <a:r>
              <a:rPr lang="en-US" dirty="0" smtClean="0"/>
              <a:t>Virtual Computing Lab</a:t>
            </a:r>
          </a:p>
          <a:p>
            <a:pPr lvl="1"/>
            <a:r>
              <a:rPr lang="en-US" dirty="0" smtClean="0"/>
              <a:t>Compute anywhere, anytime</a:t>
            </a:r>
          </a:p>
          <a:p>
            <a:r>
              <a:rPr lang="en-US" dirty="0" smtClean="0"/>
              <a:t>Mobile Computing Strategy Launched</a:t>
            </a:r>
          </a:p>
          <a:p>
            <a:r>
              <a:rPr lang="en-US" dirty="0" smtClean="0"/>
              <a:t>Wireless Coverage for Entire Campus</a:t>
            </a:r>
          </a:p>
          <a:p>
            <a:r>
              <a:rPr lang="en-US" dirty="0" smtClean="0"/>
              <a:t>UBCMS </a:t>
            </a:r>
            <a:r>
              <a:rPr lang="en-US" dirty="0"/>
              <a:t>S</a:t>
            </a:r>
            <a:r>
              <a:rPr lang="en-US" dirty="0" smtClean="0"/>
              <a:t>ystem Ready for Campus </a:t>
            </a:r>
            <a:r>
              <a:rPr lang="en-US" dirty="0"/>
              <a:t>W</a:t>
            </a:r>
            <a:r>
              <a:rPr lang="en-US" dirty="0" smtClean="0"/>
              <a:t>ide </a:t>
            </a:r>
            <a:r>
              <a:rPr lang="en-US" dirty="0"/>
              <a:t>D</a:t>
            </a:r>
            <a:r>
              <a:rPr lang="en-US" dirty="0" smtClean="0"/>
              <a:t>eployment</a:t>
            </a:r>
          </a:p>
          <a:p>
            <a:r>
              <a:rPr lang="en-US" dirty="0" smtClean="0"/>
              <a:t>Improved Campus Computing Labs</a:t>
            </a:r>
          </a:p>
          <a:p>
            <a:r>
              <a:rPr lang="en-US" dirty="0" smtClean="0"/>
              <a:t>Expanded Cell Phone Coverage</a:t>
            </a:r>
            <a:r>
              <a:rPr lang="en-US" dirty="0"/>
              <a:t> </a:t>
            </a:r>
            <a:r>
              <a:rPr lang="en-US" dirty="0" smtClean="0"/>
              <a:t>Plan Underway (DAS) – no cost to UB ($1-2M investment)</a:t>
            </a:r>
          </a:p>
          <a:p>
            <a:r>
              <a:rPr lang="en-US" dirty="0" smtClean="0"/>
              <a:t>Revamped Help Desk Services</a:t>
            </a:r>
          </a:p>
          <a:p>
            <a:r>
              <a:rPr lang="en-US" dirty="0" smtClean="0"/>
              <a:t>Embracing Cloud Services</a:t>
            </a:r>
          </a:p>
          <a:p>
            <a:pPr lvl="1"/>
            <a:r>
              <a:rPr lang="en-US" dirty="0"/>
              <a:t>Student email, IRB Net, Conflict of Interest, UB Jobs, </a:t>
            </a:r>
            <a:r>
              <a:rPr lang="en-US" dirty="0" err="1"/>
              <a:t>AdvisorTrac</a:t>
            </a:r>
            <a:r>
              <a:rPr lang="en-US" dirty="0"/>
              <a:t>, </a:t>
            </a:r>
            <a:r>
              <a:rPr lang="en-US" dirty="0" err="1"/>
              <a:t>TutorTrac</a:t>
            </a:r>
            <a:r>
              <a:rPr lang="en-US" dirty="0"/>
              <a:t>, </a:t>
            </a:r>
            <a:r>
              <a:rPr lang="en-US" dirty="0" err="1"/>
              <a:t>Coeus</a:t>
            </a:r>
            <a:r>
              <a:rPr lang="en-US" dirty="0"/>
              <a:t>…</a:t>
            </a:r>
            <a:r>
              <a:rPr lang="en-US" dirty="0" smtClean="0"/>
              <a:t>.</a:t>
            </a:r>
          </a:p>
          <a:p>
            <a:pPr lvl="1"/>
            <a:r>
              <a:rPr lang="en-US" dirty="0"/>
              <a:t>Akamai and Google </a:t>
            </a:r>
            <a:r>
              <a:rPr lang="en-US" dirty="0" smtClean="0"/>
              <a:t>provide </a:t>
            </a:r>
            <a:r>
              <a:rPr lang="en-US" dirty="0"/>
              <a:t>on-campus content caching </a:t>
            </a:r>
            <a:r>
              <a:rPr lang="en-US" dirty="0" smtClean="0"/>
              <a:t>services -  no cost to UB ($17K/year savings) </a:t>
            </a:r>
          </a:p>
          <a:p>
            <a:endParaRPr lang="en-US" dirty="0" smtClean="0"/>
          </a:p>
        </p:txBody>
      </p:sp>
    </p:spTree>
    <p:extLst>
      <p:ext uri="{BB962C8B-B14F-4D97-AF65-F5344CB8AC3E}">
        <p14:creationId xmlns:p14="http://schemas.microsoft.com/office/powerpoint/2010/main" val="414889349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32720"/>
            <a:ext cx="7772400" cy="671916"/>
          </a:xfrm>
        </p:spPr>
        <p:txBody>
          <a:bodyPr/>
          <a:lstStyle/>
          <a:p>
            <a:pPr algn="ctr"/>
            <a:r>
              <a:rPr lang="en-US" dirty="0" smtClean="0"/>
              <a:t>Guiding Principles – Three Year Plan</a:t>
            </a:r>
            <a:endParaRPr lang="en-US" dirty="0"/>
          </a:p>
        </p:txBody>
      </p:sp>
      <p:sp>
        <p:nvSpPr>
          <p:cNvPr id="3" name="Content Placeholder 2"/>
          <p:cNvSpPr>
            <a:spLocks noGrp="1"/>
          </p:cNvSpPr>
          <p:nvPr>
            <p:ph idx="1"/>
          </p:nvPr>
        </p:nvSpPr>
        <p:spPr>
          <a:xfrm>
            <a:off x="146639" y="1321990"/>
            <a:ext cx="8666006" cy="3429000"/>
          </a:xfrm>
        </p:spPr>
        <p:txBody>
          <a:bodyPr/>
          <a:lstStyle/>
          <a:p>
            <a:r>
              <a:rPr lang="en-US" dirty="0" smtClean="0"/>
              <a:t>Support the mission of the University</a:t>
            </a:r>
          </a:p>
          <a:p>
            <a:r>
              <a:rPr lang="en-US" dirty="0" smtClean="0"/>
              <a:t>Invest in our people</a:t>
            </a:r>
          </a:p>
          <a:p>
            <a:pPr lvl="1"/>
            <a:r>
              <a:rPr lang="en-US" dirty="0"/>
              <a:t>P</a:t>
            </a:r>
            <a:r>
              <a:rPr lang="en-US" dirty="0" smtClean="0"/>
              <a:t>rofessional development</a:t>
            </a:r>
          </a:p>
          <a:p>
            <a:r>
              <a:rPr lang="en-US" dirty="0" smtClean="0"/>
              <a:t>Be proactive and not reactive</a:t>
            </a:r>
          </a:p>
          <a:p>
            <a:pPr lvl="1"/>
            <a:r>
              <a:rPr lang="en-US" dirty="0" err="1"/>
              <a:t>Cybrary</a:t>
            </a:r>
            <a:r>
              <a:rPr lang="en-US" dirty="0"/>
              <a:t>, Mobile </a:t>
            </a:r>
            <a:r>
              <a:rPr lang="en-US" dirty="0" smtClean="0"/>
              <a:t>Computing, </a:t>
            </a:r>
            <a:r>
              <a:rPr lang="en-US" dirty="0"/>
              <a:t>Business Systems Trans.  </a:t>
            </a:r>
            <a:r>
              <a:rPr lang="en-US" dirty="0" smtClean="0"/>
              <a:t> </a:t>
            </a:r>
          </a:p>
          <a:p>
            <a:r>
              <a:rPr lang="en-US" dirty="0" smtClean="0"/>
              <a:t>Do things smarter</a:t>
            </a:r>
          </a:p>
          <a:p>
            <a:r>
              <a:rPr lang="en-US" dirty="0" smtClean="0"/>
              <a:t>Continue to innovate – be an academic leader in IT </a:t>
            </a:r>
          </a:p>
          <a:p>
            <a:pPr lvl="1"/>
            <a:r>
              <a:rPr lang="en-US" dirty="0"/>
              <a:t>Virtual Computing Lab, </a:t>
            </a:r>
            <a:r>
              <a:rPr lang="en-US" dirty="0" err="1" smtClean="0"/>
              <a:t>Elec</a:t>
            </a:r>
            <a:r>
              <a:rPr lang="en-US" dirty="0" smtClean="0"/>
              <a:t> Doc Management, CCR </a:t>
            </a:r>
          </a:p>
          <a:p>
            <a:r>
              <a:rPr lang="en-US" dirty="0"/>
              <a:t>M</a:t>
            </a:r>
            <a:r>
              <a:rPr lang="en-US" dirty="0" smtClean="0"/>
              <a:t>inimize FTE’s dedicated to “keeping the lights on” and deferred maintenance (currently at 85%)</a:t>
            </a:r>
            <a:endParaRPr lang="en-US" dirty="0"/>
          </a:p>
        </p:txBody>
      </p:sp>
      <p:pic>
        <p:nvPicPr>
          <p:cNvPr id="4" name="Picture 3" descr="DKL9237.jpg"/>
          <p:cNvPicPr>
            <a:picLocks noChangeAspect="1"/>
          </p:cNvPicPr>
          <p:nvPr/>
        </p:nvPicPr>
        <p:blipFill>
          <a:blip r:embed="rId2"/>
          <a:stretch>
            <a:fillRect/>
          </a:stretch>
        </p:blipFill>
        <p:spPr>
          <a:xfrm>
            <a:off x="6234935" y="1510117"/>
            <a:ext cx="2883665" cy="1924846"/>
          </a:xfrm>
          <a:prstGeom prst="rect">
            <a:avLst/>
          </a:prstGeom>
        </p:spPr>
      </p:pic>
    </p:spTree>
    <p:extLst>
      <p:ext uri="{BB962C8B-B14F-4D97-AF65-F5344CB8AC3E}">
        <p14:creationId xmlns:p14="http://schemas.microsoft.com/office/powerpoint/2010/main" val="237013334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2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22"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7032</TotalTime>
  <Words>909</Words>
  <Application>Microsoft Office PowerPoint</Application>
  <PresentationFormat>On-screen Show (4:3)</PresentationFormat>
  <Paragraphs>136</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ＭＳ Ｐゴシック</vt:lpstr>
      <vt:lpstr>Arial</vt:lpstr>
      <vt:lpstr>Calibri</vt:lpstr>
      <vt:lpstr>Georgia</vt:lpstr>
      <vt:lpstr>Times</vt:lpstr>
      <vt:lpstr>Trebuchet MS</vt:lpstr>
      <vt:lpstr>1_Office Theme</vt:lpstr>
      <vt:lpstr>Computing and Information Technology  Three Year Plan: 2012-2015</vt:lpstr>
      <vt:lpstr>Outline</vt:lpstr>
      <vt:lpstr>Satisfied Students</vt:lpstr>
      <vt:lpstr>Efficient Operation</vt:lpstr>
      <vt:lpstr>CIT - The Past 5 Years</vt:lpstr>
      <vt:lpstr>Examples of Increasing IT Infrastructure Costs</vt:lpstr>
      <vt:lpstr>Core Operations: What We Do Everyday </vt:lpstr>
      <vt:lpstr>CIT - Today: Well Positioned</vt:lpstr>
      <vt:lpstr>Guiding Principles – Three Year Plan</vt:lpstr>
      <vt:lpstr>CIT – Tomorrow: Looking to the Future</vt:lpstr>
      <vt:lpstr>Research Computing Support</vt:lpstr>
      <vt:lpstr>Summary</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Measures Replacement</dc:title>
  <dc:creator>Tom Furlani</dc:creator>
  <cp:lastModifiedBy>Faculty Senate</cp:lastModifiedBy>
  <cp:revision>661</cp:revision>
  <cp:lastPrinted>2013-02-25T21:44:21Z</cp:lastPrinted>
  <dcterms:created xsi:type="dcterms:W3CDTF">2011-12-01T13:12:26Z</dcterms:created>
  <dcterms:modified xsi:type="dcterms:W3CDTF">2016-07-29T14:54:29Z</dcterms:modified>
</cp:coreProperties>
</file>